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notesMasterIdLst>
    <p:notesMasterId r:id="rId25"/>
  </p:notesMasterIdLst>
  <p:handoutMasterIdLst>
    <p:handoutMasterId r:id="rId26"/>
  </p:handoutMasterIdLst>
  <p:sldIdLst>
    <p:sldId id="318" r:id="rId2"/>
    <p:sldId id="323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19" r:id="rId11"/>
    <p:sldId id="320" r:id="rId12"/>
    <p:sldId id="321" r:id="rId13"/>
    <p:sldId id="322" r:id="rId14"/>
    <p:sldId id="312" r:id="rId15"/>
    <p:sldId id="314" r:id="rId16"/>
    <p:sldId id="327" r:id="rId17"/>
    <p:sldId id="328" r:id="rId18"/>
    <p:sldId id="331" r:id="rId19"/>
    <p:sldId id="332" r:id="rId20"/>
    <p:sldId id="334" r:id="rId21"/>
    <p:sldId id="335" r:id="rId22"/>
    <p:sldId id="336" r:id="rId23"/>
    <p:sldId id="337" r:id="rId24"/>
  </p:sldIdLst>
  <p:sldSz cx="9144000" cy="6858000" type="screen4x3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1">
          <p15:clr>
            <a:srgbClr val="A4A3A4"/>
          </p15:clr>
        </p15:guide>
        <p15:guide id="2" pos="214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ush, Linda" initials="LR" lastIdx="1" clrIdx="0"/>
  <p:cmAuthor id="1" name="Poonam Gangawane" initials="PG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0D0D"/>
    <a:srgbClr val="EB1111"/>
    <a:srgbClr val="EB7300"/>
    <a:srgbClr val="003798"/>
    <a:srgbClr val="636466"/>
    <a:srgbClr val="84BC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2353" autoAdjust="0"/>
  </p:normalViewPr>
  <p:slideViewPr>
    <p:cSldViewPr snapToGrid="0">
      <p:cViewPr varScale="1">
        <p:scale>
          <a:sx n="75" d="100"/>
          <a:sy n="75" d="100"/>
        </p:scale>
        <p:origin x="-869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2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34" y="30"/>
      </p:cViewPr>
      <p:guideLst>
        <p:guide orient="horz" pos="3131"/>
        <p:guide pos="214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26709F-A193-4BA6-BF8D-0B9611CF769F}" type="doc">
      <dgm:prSet loTypeId="urn:microsoft.com/office/officeart/2008/layout/CaptionedPicture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161C2D-49C5-40B4-B807-CD4983B1041B}">
      <dgm:prSet phldrT="[Text]"/>
      <dgm:spPr/>
      <dgm:t>
        <a:bodyPr/>
        <a:lstStyle/>
        <a:p>
          <a:r>
            <a:rPr lang="en-US" b="1" dirty="0" smtClean="0"/>
            <a:t>BILL SAFFADY</a:t>
          </a:r>
        </a:p>
        <a:p>
          <a:r>
            <a:rPr lang="en-US" b="1" dirty="0" smtClean="0"/>
            <a:t>MA,  MSLS, PhD</a:t>
          </a:r>
          <a:endParaRPr lang="en-US" b="1" dirty="0"/>
        </a:p>
      </dgm:t>
    </dgm:pt>
    <dgm:pt modelId="{2D9C7D2F-6F02-4DFF-AA11-C813F1378A66}" type="parTrans" cxnId="{98D48F46-9A3F-4791-A56C-3C5C0B0CB5EA}">
      <dgm:prSet/>
      <dgm:spPr/>
      <dgm:t>
        <a:bodyPr/>
        <a:lstStyle/>
        <a:p>
          <a:endParaRPr lang="en-US"/>
        </a:p>
      </dgm:t>
    </dgm:pt>
    <dgm:pt modelId="{BB4E1151-C80E-4AFD-9737-B7C66AACF2C9}" type="sibTrans" cxnId="{98D48F46-9A3F-4791-A56C-3C5C0B0CB5EA}">
      <dgm:prSet/>
      <dgm:spPr/>
      <dgm:t>
        <a:bodyPr/>
        <a:lstStyle/>
        <a:p>
          <a:endParaRPr lang="en-US"/>
        </a:p>
      </dgm:t>
    </dgm:pt>
    <dgm:pt modelId="{45075DD0-D6D1-4268-9E7D-301CC6F644FD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1348F2C4-CF53-4334-B7B3-107D585A0926}" type="parTrans" cxnId="{75DC09E1-C5FD-4FE1-A4B5-AFF2A29E6B02}">
      <dgm:prSet/>
      <dgm:spPr/>
      <dgm:t>
        <a:bodyPr/>
        <a:lstStyle/>
        <a:p>
          <a:endParaRPr lang="en-US"/>
        </a:p>
      </dgm:t>
    </dgm:pt>
    <dgm:pt modelId="{C0B3234A-BAEF-42AC-A465-E9DF23D21E0E}" type="sibTrans" cxnId="{75DC09E1-C5FD-4FE1-A4B5-AFF2A29E6B02}">
      <dgm:prSet/>
      <dgm:spPr/>
      <dgm:t>
        <a:bodyPr/>
        <a:lstStyle/>
        <a:p>
          <a:endParaRPr lang="en-US"/>
        </a:p>
      </dgm:t>
    </dgm:pt>
    <dgm:pt modelId="{4527E82B-5A2F-4C19-96F6-B88FB771A77F}">
      <dgm:prSet phldrT="[Text]"/>
      <dgm:spPr/>
      <dgm:t>
        <a:bodyPr/>
        <a:lstStyle/>
        <a:p>
          <a:r>
            <a:rPr lang="en-US" b="1" dirty="0" smtClean="0"/>
            <a:t>LINDA RUSH</a:t>
          </a:r>
        </a:p>
        <a:p>
          <a:r>
            <a:rPr lang="en-US" b="1" i="0" dirty="0" smtClean="0"/>
            <a:t>CIPP/US/C, CIPM, FIP</a:t>
          </a:r>
          <a:endParaRPr lang="en-US" b="1" dirty="0"/>
        </a:p>
      </dgm:t>
    </dgm:pt>
    <dgm:pt modelId="{65F83E85-FFB6-44CB-93EA-FC701F6EBBDE}" type="parTrans" cxnId="{998724C5-A09F-42D1-9509-85D736E46F97}">
      <dgm:prSet/>
      <dgm:spPr/>
      <dgm:t>
        <a:bodyPr/>
        <a:lstStyle/>
        <a:p>
          <a:endParaRPr lang="en-US"/>
        </a:p>
      </dgm:t>
    </dgm:pt>
    <dgm:pt modelId="{8DC551DE-4387-4C26-B785-03E97174BF55}" type="sibTrans" cxnId="{998724C5-A09F-42D1-9509-85D736E46F97}">
      <dgm:prSet/>
      <dgm:spPr/>
      <dgm:t>
        <a:bodyPr/>
        <a:lstStyle/>
        <a:p>
          <a:endParaRPr lang="en-US"/>
        </a:p>
      </dgm:t>
    </dgm:pt>
    <dgm:pt modelId="{67E5455D-5E5D-4045-AB34-04E412306339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5E5B3261-0F23-4D4A-B18F-51C2AAC38913}" type="parTrans" cxnId="{4F6E3FB0-1A1D-43D7-9E78-D7A56CFC1A0C}">
      <dgm:prSet/>
      <dgm:spPr/>
      <dgm:t>
        <a:bodyPr/>
        <a:lstStyle/>
        <a:p>
          <a:endParaRPr lang="en-US"/>
        </a:p>
      </dgm:t>
    </dgm:pt>
    <dgm:pt modelId="{56BE03E6-2A51-490F-A883-864068ADEA7C}" type="sibTrans" cxnId="{4F6E3FB0-1A1D-43D7-9E78-D7A56CFC1A0C}">
      <dgm:prSet/>
      <dgm:spPr/>
      <dgm:t>
        <a:bodyPr/>
        <a:lstStyle/>
        <a:p>
          <a:endParaRPr lang="en-US"/>
        </a:p>
      </dgm:t>
    </dgm:pt>
    <dgm:pt modelId="{3B0222A6-1FD8-4D12-A3C6-618818022E04}">
      <dgm:prSet phldrT="[Text]"/>
      <dgm:spPr/>
      <dgm:t>
        <a:bodyPr/>
        <a:lstStyle/>
        <a:p>
          <a:r>
            <a:rPr lang="en-US" b="1" dirty="0" smtClean="0"/>
            <a:t>CHRIS WILLIAMS</a:t>
          </a:r>
        </a:p>
        <a:p>
          <a:r>
            <a:rPr lang="en-US" b="1" i="0" dirty="0" smtClean="0"/>
            <a:t>C|CISO, CRISC, CISM</a:t>
          </a:r>
          <a:endParaRPr lang="en-US" b="1" dirty="0"/>
        </a:p>
      </dgm:t>
    </dgm:pt>
    <dgm:pt modelId="{FD35CFA3-E3BE-441C-8DAE-33D3B2275429}" type="parTrans" cxnId="{27D96ECF-F7B4-4676-B675-7F70D0D8C7A0}">
      <dgm:prSet/>
      <dgm:spPr/>
      <dgm:t>
        <a:bodyPr/>
        <a:lstStyle/>
        <a:p>
          <a:endParaRPr lang="en-US"/>
        </a:p>
      </dgm:t>
    </dgm:pt>
    <dgm:pt modelId="{D0B799F0-37B5-4FB5-90C8-60326F22FF65}" type="sibTrans" cxnId="{27D96ECF-F7B4-4676-B675-7F70D0D8C7A0}">
      <dgm:prSet/>
      <dgm:spPr/>
      <dgm:t>
        <a:bodyPr/>
        <a:lstStyle/>
        <a:p>
          <a:endParaRPr lang="en-US"/>
        </a:p>
      </dgm:t>
    </dgm:pt>
    <dgm:pt modelId="{6F5519DD-BF29-49F7-B44D-187EEE6224AC}">
      <dgm:prSet phldrT="[Text]"/>
      <dgm:spPr/>
      <dgm:t>
        <a:bodyPr/>
        <a:lstStyle/>
        <a:p>
          <a:r>
            <a:rPr lang="en-US" dirty="0" smtClean="0"/>
            <a:t> </a:t>
          </a:r>
          <a:endParaRPr lang="en-US" dirty="0"/>
        </a:p>
      </dgm:t>
    </dgm:pt>
    <dgm:pt modelId="{767052B1-295E-49C6-85E5-6E2B505C983A}" type="sibTrans" cxnId="{BD585608-A02F-4FD7-9EC6-B77181316EA0}">
      <dgm:prSet/>
      <dgm:spPr/>
      <dgm:t>
        <a:bodyPr/>
        <a:lstStyle/>
        <a:p>
          <a:endParaRPr lang="en-US"/>
        </a:p>
      </dgm:t>
    </dgm:pt>
    <dgm:pt modelId="{8576D293-9960-4390-B568-597CAD821936}" type="parTrans" cxnId="{BD585608-A02F-4FD7-9EC6-B77181316EA0}">
      <dgm:prSet/>
      <dgm:spPr/>
      <dgm:t>
        <a:bodyPr/>
        <a:lstStyle/>
        <a:p>
          <a:endParaRPr lang="en-US"/>
        </a:p>
      </dgm:t>
    </dgm:pt>
    <dgm:pt modelId="{E03A340E-388C-408E-A993-91862EF53089}" type="pres">
      <dgm:prSet presAssocID="{7E26709F-A193-4BA6-BF8D-0B9611CF769F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4CF49806-C856-4368-AD5C-00C7E5C3D2BD}" type="pres">
      <dgm:prSet presAssocID="{6F5519DD-BF29-49F7-B44D-187EEE6224AC}" presName="composite" presStyleCnt="0">
        <dgm:presLayoutVars>
          <dgm:chMax val="1"/>
          <dgm:chPref val="1"/>
        </dgm:presLayoutVars>
      </dgm:prSet>
      <dgm:spPr/>
    </dgm:pt>
    <dgm:pt modelId="{9A7B52E5-6EA9-48AD-BD1A-3CA0043A3F38}" type="pres">
      <dgm:prSet presAssocID="{6F5519DD-BF29-49F7-B44D-187EEE6224AC}" presName="Accent" presStyleLbl="trAlignAcc1" presStyleIdx="0" presStyleCnt="3" custLinFactNeighborX="196" custLinFactNeighborY="234">
        <dgm:presLayoutVars>
          <dgm:chMax val="0"/>
          <dgm:chPref val="0"/>
        </dgm:presLayoutVars>
      </dgm:prSet>
      <dgm:spPr/>
    </dgm:pt>
    <dgm:pt modelId="{B02158E9-523A-4B2D-9459-AF0F5811D1FA}" type="pres">
      <dgm:prSet presAssocID="{6F5519DD-BF29-49F7-B44D-187EEE6224AC}" presName="Image" presStyleLbl="alignImgPlace1" presStyleIdx="0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n-US"/>
        </a:p>
      </dgm:t>
    </dgm:pt>
    <dgm:pt modelId="{22D4AA8A-765F-49E9-BDFF-9D74B4F0F422}" type="pres">
      <dgm:prSet presAssocID="{6F5519DD-BF29-49F7-B44D-187EEE6224AC}" presName="ChildComposite" presStyleCnt="0"/>
      <dgm:spPr/>
    </dgm:pt>
    <dgm:pt modelId="{603F8E87-5C57-426C-A3C9-C3DB1114EB7C}" type="pres">
      <dgm:prSet presAssocID="{6F5519DD-BF29-49F7-B44D-187EEE6224AC}" presName="Child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C7E212-1DE7-45C6-A5F8-C2E4392B0A27}" type="pres">
      <dgm:prSet presAssocID="{6F5519DD-BF29-49F7-B44D-187EEE6224AC}" presName="Parent" presStyleLbl="revTx" presStyleIdx="0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C3AD57-198A-4358-A9A6-EF802F5E866E}" type="pres">
      <dgm:prSet presAssocID="{767052B1-295E-49C6-85E5-6E2B505C983A}" presName="sibTrans" presStyleCnt="0"/>
      <dgm:spPr/>
    </dgm:pt>
    <dgm:pt modelId="{3CBCD611-4187-4A88-A415-A26CCB1B85E2}" type="pres">
      <dgm:prSet presAssocID="{45075DD0-D6D1-4268-9E7D-301CC6F644FD}" presName="composite" presStyleCnt="0">
        <dgm:presLayoutVars>
          <dgm:chMax val="1"/>
          <dgm:chPref val="1"/>
        </dgm:presLayoutVars>
      </dgm:prSet>
      <dgm:spPr/>
    </dgm:pt>
    <dgm:pt modelId="{A04656D6-FC10-4EED-A5B2-D739087F23BB}" type="pres">
      <dgm:prSet presAssocID="{45075DD0-D6D1-4268-9E7D-301CC6F644FD}" presName="Accent" presStyleLbl="trAlignAcc1" presStyleIdx="1" presStyleCnt="3">
        <dgm:presLayoutVars>
          <dgm:chMax val="0"/>
          <dgm:chPref val="0"/>
        </dgm:presLayoutVars>
      </dgm:prSet>
      <dgm:spPr/>
    </dgm:pt>
    <dgm:pt modelId="{09A3A917-C90A-4D14-9290-41D5BEF4A311}" type="pres">
      <dgm:prSet presAssocID="{45075DD0-D6D1-4268-9E7D-301CC6F644FD}" presName="Image" presStyleLbl="alignImgPlace1" presStyleIdx="1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t>
        <a:bodyPr/>
        <a:lstStyle/>
        <a:p>
          <a:endParaRPr lang="en-US"/>
        </a:p>
      </dgm:t>
    </dgm:pt>
    <dgm:pt modelId="{FE4452AD-FAFF-44C0-A417-3328A1B05808}" type="pres">
      <dgm:prSet presAssocID="{45075DD0-D6D1-4268-9E7D-301CC6F644FD}" presName="ChildComposite" presStyleCnt="0"/>
      <dgm:spPr/>
    </dgm:pt>
    <dgm:pt modelId="{7B46AF63-3961-4C2B-9C68-28E166B147CF}" type="pres">
      <dgm:prSet presAssocID="{45075DD0-D6D1-4268-9E7D-301CC6F644FD}" presName="Child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6CD516-576D-43DD-87A3-DDA3A25320DF}" type="pres">
      <dgm:prSet presAssocID="{45075DD0-D6D1-4268-9E7D-301CC6F644FD}" presName="Parent" presStyleLbl="revTx" presStyleIdx="1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8B50A6-84FE-4271-B0C9-0BA55DBF7FEB}" type="pres">
      <dgm:prSet presAssocID="{C0B3234A-BAEF-42AC-A465-E9DF23D21E0E}" presName="sibTrans" presStyleCnt="0"/>
      <dgm:spPr/>
    </dgm:pt>
    <dgm:pt modelId="{92B4443D-32B3-4400-9ACE-B1D72CF801E4}" type="pres">
      <dgm:prSet presAssocID="{67E5455D-5E5D-4045-AB34-04E412306339}" presName="composite" presStyleCnt="0">
        <dgm:presLayoutVars>
          <dgm:chMax val="1"/>
          <dgm:chPref val="1"/>
        </dgm:presLayoutVars>
      </dgm:prSet>
      <dgm:spPr/>
    </dgm:pt>
    <dgm:pt modelId="{BD17B4E8-A5FE-4C6D-BB59-3EBF485B9C2F}" type="pres">
      <dgm:prSet presAssocID="{67E5455D-5E5D-4045-AB34-04E412306339}" presName="Accent" presStyleLbl="trAlignAcc1" presStyleIdx="2" presStyleCnt="3">
        <dgm:presLayoutVars>
          <dgm:chMax val="0"/>
          <dgm:chPref val="0"/>
        </dgm:presLayoutVars>
      </dgm:prSet>
      <dgm:spPr/>
    </dgm:pt>
    <dgm:pt modelId="{422C3E39-0540-4716-84ED-EB3111FC8637}" type="pres">
      <dgm:prSet presAssocID="{67E5455D-5E5D-4045-AB34-04E412306339}" presName="Image" presStyleLbl="alignImgPlace1" presStyleIdx="2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t>
        <a:bodyPr/>
        <a:lstStyle/>
        <a:p>
          <a:endParaRPr lang="en-US"/>
        </a:p>
      </dgm:t>
    </dgm:pt>
    <dgm:pt modelId="{1FEA6685-95A5-4591-9A75-0C84CF907350}" type="pres">
      <dgm:prSet presAssocID="{67E5455D-5E5D-4045-AB34-04E412306339}" presName="ChildComposite" presStyleCnt="0"/>
      <dgm:spPr/>
    </dgm:pt>
    <dgm:pt modelId="{78BCDD4F-4DF4-4DD8-B511-46E61BE03EAD}" type="pres">
      <dgm:prSet presAssocID="{67E5455D-5E5D-4045-AB34-04E412306339}" presName="Child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61EA8E-FAE6-46C6-A1C0-7A19CA903AA3}" type="pres">
      <dgm:prSet presAssocID="{67E5455D-5E5D-4045-AB34-04E412306339}" presName="Parent" presStyleLbl="revTx" presStyleIdx="2" presStyleCnt="3">
        <dgm:presLayoutVars>
          <dgm:chMax val="1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6E3FB0-1A1D-43D7-9E78-D7A56CFC1A0C}" srcId="{7E26709F-A193-4BA6-BF8D-0B9611CF769F}" destId="{67E5455D-5E5D-4045-AB34-04E412306339}" srcOrd="2" destOrd="0" parTransId="{5E5B3261-0F23-4D4A-B18F-51C2AAC38913}" sibTransId="{56BE03E6-2A51-490F-A883-864068ADEA7C}"/>
    <dgm:cxn modelId="{DA28EF3C-A063-47B0-8EF9-4258DC30461F}" type="presOf" srcId="{45075DD0-D6D1-4268-9E7D-301CC6F644FD}" destId="{056CD516-576D-43DD-87A3-DDA3A25320DF}" srcOrd="0" destOrd="0" presId="urn:microsoft.com/office/officeart/2008/layout/CaptionedPictures"/>
    <dgm:cxn modelId="{2EBF5830-CEC5-4595-AA09-A8B3EF548552}" type="presOf" srcId="{7E26709F-A193-4BA6-BF8D-0B9611CF769F}" destId="{E03A340E-388C-408E-A993-91862EF53089}" srcOrd="0" destOrd="0" presId="urn:microsoft.com/office/officeart/2008/layout/CaptionedPictures"/>
    <dgm:cxn modelId="{366E9EC7-BDC1-4E6A-847A-8A87DBA51ADD}" type="presOf" srcId="{6F161C2D-49C5-40B4-B807-CD4983B1041B}" destId="{603F8E87-5C57-426C-A3C9-C3DB1114EB7C}" srcOrd="0" destOrd="0" presId="urn:microsoft.com/office/officeart/2008/layout/CaptionedPictures"/>
    <dgm:cxn modelId="{98D48F46-9A3F-4791-A56C-3C5C0B0CB5EA}" srcId="{6F5519DD-BF29-49F7-B44D-187EEE6224AC}" destId="{6F161C2D-49C5-40B4-B807-CD4983B1041B}" srcOrd="0" destOrd="0" parTransId="{2D9C7D2F-6F02-4DFF-AA11-C813F1378A66}" sibTransId="{BB4E1151-C80E-4AFD-9737-B7C66AACF2C9}"/>
    <dgm:cxn modelId="{F87F8146-4F40-41B1-B749-1F21CD792770}" type="presOf" srcId="{6F5519DD-BF29-49F7-B44D-187EEE6224AC}" destId="{FEC7E212-1DE7-45C6-A5F8-C2E4392B0A27}" srcOrd="0" destOrd="0" presId="urn:microsoft.com/office/officeart/2008/layout/CaptionedPictures"/>
    <dgm:cxn modelId="{BD585608-A02F-4FD7-9EC6-B77181316EA0}" srcId="{7E26709F-A193-4BA6-BF8D-0B9611CF769F}" destId="{6F5519DD-BF29-49F7-B44D-187EEE6224AC}" srcOrd="0" destOrd="0" parTransId="{8576D293-9960-4390-B568-597CAD821936}" sibTransId="{767052B1-295E-49C6-85E5-6E2B505C983A}"/>
    <dgm:cxn modelId="{27D96ECF-F7B4-4676-B675-7F70D0D8C7A0}" srcId="{67E5455D-5E5D-4045-AB34-04E412306339}" destId="{3B0222A6-1FD8-4D12-A3C6-618818022E04}" srcOrd="0" destOrd="0" parTransId="{FD35CFA3-E3BE-441C-8DAE-33D3B2275429}" sibTransId="{D0B799F0-37B5-4FB5-90C8-60326F22FF65}"/>
    <dgm:cxn modelId="{998724C5-A09F-42D1-9509-85D736E46F97}" srcId="{45075DD0-D6D1-4268-9E7D-301CC6F644FD}" destId="{4527E82B-5A2F-4C19-96F6-B88FB771A77F}" srcOrd="0" destOrd="0" parTransId="{65F83E85-FFB6-44CB-93EA-FC701F6EBBDE}" sibTransId="{8DC551DE-4387-4C26-B785-03E97174BF55}"/>
    <dgm:cxn modelId="{ACB32887-3B43-4DC7-BEB7-FC309B92D980}" type="presOf" srcId="{3B0222A6-1FD8-4D12-A3C6-618818022E04}" destId="{78BCDD4F-4DF4-4DD8-B511-46E61BE03EAD}" srcOrd="0" destOrd="0" presId="urn:microsoft.com/office/officeart/2008/layout/CaptionedPictures"/>
    <dgm:cxn modelId="{FA494D5F-67F0-405B-B0AA-3CB8318C230D}" type="presOf" srcId="{67E5455D-5E5D-4045-AB34-04E412306339}" destId="{BA61EA8E-FAE6-46C6-A1C0-7A19CA903AA3}" srcOrd="0" destOrd="0" presId="urn:microsoft.com/office/officeart/2008/layout/CaptionedPictures"/>
    <dgm:cxn modelId="{75DC09E1-C5FD-4FE1-A4B5-AFF2A29E6B02}" srcId="{7E26709F-A193-4BA6-BF8D-0B9611CF769F}" destId="{45075DD0-D6D1-4268-9E7D-301CC6F644FD}" srcOrd="1" destOrd="0" parTransId="{1348F2C4-CF53-4334-B7B3-107D585A0926}" sibTransId="{C0B3234A-BAEF-42AC-A465-E9DF23D21E0E}"/>
    <dgm:cxn modelId="{944A87EC-5571-453C-9776-9C1FC5053E67}" type="presOf" srcId="{4527E82B-5A2F-4C19-96F6-B88FB771A77F}" destId="{7B46AF63-3961-4C2B-9C68-28E166B147CF}" srcOrd="0" destOrd="0" presId="urn:microsoft.com/office/officeart/2008/layout/CaptionedPictures"/>
    <dgm:cxn modelId="{A8890769-14DF-4C4A-B2BF-9EE59CD5A455}" type="presParOf" srcId="{E03A340E-388C-408E-A993-91862EF53089}" destId="{4CF49806-C856-4368-AD5C-00C7E5C3D2BD}" srcOrd="0" destOrd="0" presId="urn:microsoft.com/office/officeart/2008/layout/CaptionedPictures"/>
    <dgm:cxn modelId="{5C59D697-3AE5-490C-9A3E-3EC9B19EEC64}" type="presParOf" srcId="{4CF49806-C856-4368-AD5C-00C7E5C3D2BD}" destId="{9A7B52E5-6EA9-48AD-BD1A-3CA0043A3F38}" srcOrd="0" destOrd="0" presId="urn:microsoft.com/office/officeart/2008/layout/CaptionedPictures"/>
    <dgm:cxn modelId="{DA2F36D9-1038-4F96-BBD0-FE42A377BF3B}" type="presParOf" srcId="{4CF49806-C856-4368-AD5C-00C7E5C3D2BD}" destId="{B02158E9-523A-4B2D-9459-AF0F5811D1FA}" srcOrd="1" destOrd="0" presId="urn:microsoft.com/office/officeart/2008/layout/CaptionedPictures"/>
    <dgm:cxn modelId="{B3BEEDF7-D2B8-497F-A0D6-3EB4D960F412}" type="presParOf" srcId="{4CF49806-C856-4368-AD5C-00C7E5C3D2BD}" destId="{22D4AA8A-765F-49E9-BDFF-9D74B4F0F422}" srcOrd="2" destOrd="0" presId="urn:microsoft.com/office/officeart/2008/layout/CaptionedPictures"/>
    <dgm:cxn modelId="{1F1D34FC-6C8B-4780-B20A-6706B003726E}" type="presParOf" srcId="{22D4AA8A-765F-49E9-BDFF-9D74B4F0F422}" destId="{603F8E87-5C57-426C-A3C9-C3DB1114EB7C}" srcOrd="0" destOrd="0" presId="urn:microsoft.com/office/officeart/2008/layout/CaptionedPictures"/>
    <dgm:cxn modelId="{CD5BD8A0-C03D-4EA0-AFA7-AD37BACED983}" type="presParOf" srcId="{22D4AA8A-765F-49E9-BDFF-9D74B4F0F422}" destId="{FEC7E212-1DE7-45C6-A5F8-C2E4392B0A27}" srcOrd="1" destOrd="0" presId="urn:microsoft.com/office/officeart/2008/layout/CaptionedPictures"/>
    <dgm:cxn modelId="{C57085D8-A349-446C-B1E3-C8876CE61ADB}" type="presParOf" srcId="{E03A340E-388C-408E-A993-91862EF53089}" destId="{E1C3AD57-198A-4358-A9A6-EF802F5E866E}" srcOrd="1" destOrd="0" presId="urn:microsoft.com/office/officeart/2008/layout/CaptionedPictures"/>
    <dgm:cxn modelId="{5CC0C01D-FC0C-4D2F-B7C4-F6226A8B239C}" type="presParOf" srcId="{E03A340E-388C-408E-A993-91862EF53089}" destId="{3CBCD611-4187-4A88-A415-A26CCB1B85E2}" srcOrd="2" destOrd="0" presId="urn:microsoft.com/office/officeart/2008/layout/CaptionedPictures"/>
    <dgm:cxn modelId="{549F67D0-243C-4ADC-903E-243FF40A4CD5}" type="presParOf" srcId="{3CBCD611-4187-4A88-A415-A26CCB1B85E2}" destId="{A04656D6-FC10-4EED-A5B2-D739087F23BB}" srcOrd="0" destOrd="0" presId="urn:microsoft.com/office/officeart/2008/layout/CaptionedPictures"/>
    <dgm:cxn modelId="{BD0276DD-A714-42B2-B6B1-58E719876FAF}" type="presParOf" srcId="{3CBCD611-4187-4A88-A415-A26CCB1B85E2}" destId="{09A3A917-C90A-4D14-9290-41D5BEF4A311}" srcOrd="1" destOrd="0" presId="urn:microsoft.com/office/officeart/2008/layout/CaptionedPictures"/>
    <dgm:cxn modelId="{2884B537-0510-485D-97A6-8F20B2B96D3D}" type="presParOf" srcId="{3CBCD611-4187-4A88-A415-A26CCB1B85E2}" destId="{FE4452AD-FAFF-44C0-A417-3328A1B05808}" srcOrd="2" destOrd="0" presId="urn:microsoft.com/office/officeart/2008/layout/CaptionedPictures"/>
    <dgm:cxn modelId="{CD153A4E-9099-43B6-B901-B4DDAADA8F19}" type="presParOf" srcId="{FE4452AD-FAFF-44C0-A417-3328A1B05808}" destId="{7B46AF63-3961-4C2B-9C68-28E166B147CF}" srcOrd="0" destOrd="0" presId="urn:microsoft.com/office/officeart/2008/layout/CaptionedPictures"/>
    <dgm:cxn modelId="{4E5FE293-41AD-4F31-A8DE-C041E0B75B78}" type="presParOf" srcId="{FE4452AD-FAFF-44C0-A417-3328A1B05808}" destId="{056CD516-576D-43DD-87A3-DDA3A25320DF}" srcOrd="1" destOrd="0" presId="urn:microsoft.com/office/officeart/2008/layout/CaptionedPictures"/>
    <dgm:cxn modelId="{70FC76FE-D02B-4B84-B875-4C2AAB8DFF92}" type="presParOf" srcId="{E03A340E-388C-408E-A993-91862EF53089}" destId="{288B50A6-84FE-4271-B0C9-0BA55DBF7FEB}" srcOrd="3" destOrd="0" presId="urn:microsoft.com/office/officeart/2008/layout/CaptionedPictures"/>
    <dgm:cxn modelId="{1B011859-E12D-412B-A9EE-6DC0EEC24CA0}" type="presParOf" srcId="{E03A340E-388C-408E-A993-91862EF53089}" destId="{92B4443D-32B3-4400-9ACE-B1D72CF801E4}" srcOrd="4" destOrd="0" presId="urn:microsoft.com/office/officeart/2008/layout/CaptionedPictures"/>
    <dgm:cxn modelId="{FD968E9B-F8D8-40C9-8D18-BB021AAC6B1B}" type="presParOf" srcId="{92B4443D-32B3-4400-9ACE-B1D72CF801E4}" destId="{BD17B4E8-A5FE-4C6D-BB59-3EBF485B9C2F}" srcOrd="0" destOrd="0" presId="urn:microsoft.com/office/officeart/2008/layout/CaptionedPictures"/>
    <dgm:cxn modelId="{EDD3C78B-72BD-41C8-B2B0-39B94DB36BC7}" type="presParOf" srcId="{92B4443D-32B3-4400-9ACE-B1D72CF801E4}" destId="{422C3E39-0540-4716-84ED-EB3111FC8637}" srcOrd="1" destOrd="0" presId="urn:microsoft.com/office/officeart/2008/layout/CaptionedPictures"/>
    <dgm:cxn modelId="{74C5C85A-9822-4A1F-BF29-DC96FBF1F1DC}" type="presParOf" srcId="{92B4443D-32B3-4400-9ACE-B1D72CF801E4}" destId="{1FEA6685-95A5-4591-9A75-0C84CF907350}" srcOrd="2" destOrd="0" presId="urn:microsoft.com/office/officeart/2008/layout/CaptionedPictures"/>
    <dgm:cxn modelId="{066C82BE-88DF-447B-95C5-5911E27C64EF}" type="presParOf" srcId="{1FEA6685-95A5-4591-9A75-0C84CF907350}" destId="{78BCDD4F-4DF4-4DD8-B511-46E61BE03EAD}" srcOrd="0" destOrd="0" presId="urn:microsoft.com/office/officeart/2008/layout/CaptionedPictures"/>
    <dgm:cxn modelId="{21948B46-0386-47FD-A895-E81E45767647}" type="presParOf" srcId="{1FEA6685-95A5-4591-9A75-0C84CF907350}" destId="{BA61EA8E-FAE6-46C6-A1C0-7A19CA903AA3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B52E5-6EA9-48AD-BD1A-3CA0043A3F38}">
      <dsp:nvSpPr>
        <dsp:cNvPr id="0" name=""/>
        <dsp:cNvSpPr/>
      </dsp:nvSpPr>
      <dsp:spPr>
        <a:xfrm>
          <a:off x="8192" y="1249680"/>
          <a:ext cx="2395014" cy="28176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2158E9-523A-4B2D-9459-AF0F5811D1FA}">
      <dsp:nvSpPr>
        <dsp:cNvPr id="0" name=""/>
        <dsp:cNvSpPr/>
      </dsp:nvSpPr>
      <dsp:spPr>
        <a:xfrm>
          <a:off x="123248" y="1355793"/>
          <a:ext cx="2155512" cy="18314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3F8E87-5C57-426C-A3C9-C3DB1114EB7C}">
      <dsp:nvSpPr>
        <dsp:cNvPr id="0" name=""/>
        <dsp:cNvSpPr/>
      </dsp:nvSpPr>
      <dsp:spPr>
        <a:xfrm>
          <a:off x="123248" y="3469064"/>
          <a:ext cx="2155512" cy="4789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BILL SAFFADY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MA,  MSLS, PhD</a:t>
          </a:r>
          <a:endParaRPr lang="en-US" sz="1200" b="1" kern="1200" dirty="0"/>
        </a:p>
      </dsp:txBody>
      <dsp:txXfrm>
        <a:off x="123248" y="3469064"/>
        <a:ext cx="2155512" cy="478980"/>
      </dsp:txXfrm>
    </dsp:sp>
    <dsp:sp modelId="{FEC7E212-1DE7-45C6-A5F8-C2E4392B0A27}">
      <dsp:nvSpPr>
        <dsp:cNvPr id="0" name=""/>
        <dsp:cNvSpPr/>
      </dsp:nvSpPr>
      <dsp:spPr>
        <a:xfrm>
          <a:off x="123248" y="3187275"/>
          <a:ext cx="2155512" cy="281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 </a:t>
          </a:r>
          <a:endParaRPr lang="en-US" sz="1300" kern="1200" dirty="0"/>
        </a:p>
      </dsp:txBody>
      <dsp:txXfrm>
        <a:off x="123248" y="3187275"/>
        <a:ext cx="2155512" cy="281788"/>
      </dsp:txXfrm>
    </dsp:sp>
    <dsp:sp modelId="{A04656D6-FC10-4EED-A5B2-D739087F23BB}">
      <dsp:nvSpPr>
        <dsp:cNvPr id="0" name=""/>
        <dsp:cNvSpPr/>
      </dsp:nvSpPr>
      <dsp:spPr>
        <a:xfrm>
          <a:off x="2826011" y="1243087"/>
          <a:ext cx="2395014" cy="28176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A3A917-C90A-4D14-9290-41D5BEF4A311}">
      <dsp:nvSpPr>
        <dsp:cNvPr id="0" name=""/>
        <dsp:cNvSpPr/>
      </dsp:nvSpPr>
      <dsp:spPr>
        <a:xfrm>
          <a:off x="2945762" y="1355793"/>
          <a:ext cx="2155512" cy="183148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46AF63-3961-4C2B-9C68-28E166B147CF}">
      <dsp:nvSpPr>
        <dsp:cNvPr id="0" name=""/>
        <dsp:cNvSpPr/>
      </dsp:nvSpPr>
      <dsp:spPr>
        <a:xfrm>
          <a:off x="2945762" y="3469064"/>
          <a:ext cx="2155512" cy="4789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LINDA RUSH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0" kern="1200" dirty="0" smtClean="0"/>
            <a:t>CIPP/US/C, CIPM, FIP</a:t>
          </a:r>
          <a:endParaRPr lang="en-US" sz="1200" b="1" kern="1200" dirty="0"/>
        </a:p>
      </dsp:txBody>
      <dsp:txXfrm>
        <a:off x="2945762" y="3469064"/>
        <a:ext cx="2155512" cy="478980"/>
      </dsp:txXfrm>
    </dsp:sp>
    <dsp:sp modelId="{056CD516-576D-43DD-87A3-DDA3A25320DF}">
      <dsp:nvSpPr>
        <dsp:cNvPr id="0" name=""/>
        <dsp:cNvSpPr/>
      </dsp:nvSpPr>
      <dsp:spPr>
        <a:xfrm>
          <a:off x="2945762" y="3187275"/>
          <a:ext cx="2155512" cy="281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 </a:t>
          </a:r>
          <a:endParaRPr lang="en-US" sz="1300" kern="1200" dirty="0"/>
        </a:p>
      </dsp:txBody>
      <dsp:txXfrm>
        <a:off x="2945762" y="3187275"/>
        <a:ext cx="2155512" cy="281788"/>
      </dsp:txXfrm>
    </dsp:sp>
    <dsp:sp modelId="{BD17B4E8-A5FE-4C6D-BB59-3EBF485B9C2F}">
      <dsp:nvSpPr>
        <dsp:cNvPr id="0" name=""/>
        <dsp:cNvSpPr/>
      </dsp:nvSpPr>
      <dsp:spPr>
        <a:xfrm>
          <a:off x="5648524" y="1243087"/>
          <a:ext cx="2395014" cy="281766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2C3E39-0540-4716-84ED-EB3111FC8637}">
      <dsp:nvSpPr>
        <dsp:cNvPr id="0" name=""/>
        <dsp:cNvSpPr/>
      </dsp:nvSpPr>
      <dsp:spPr>
        <a:xfrm>
          <a:off x="5768275" y="1355793"/>
          <a:ext cx="2155512" cy="18314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CDD4F-4DF4-4DD8-B511-46E61BE03EAD}">
      <dsp:nvSpPr>
        <dsp:cNvPr id="0" name=""/>
        <dsp:cNvSpPr/>
      </dsp:nvSpPr>
      <dsp:spPr>
        <a:xfrm>
          <a:off x="5768275" y="3469064"/>
          <a:ext cx="2155512" cy="4789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CHRIS WILLIAMS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0" kern="1200" dirty="0" smtClean="0"/>
            <a:t>C|CISO, CRISC, CISM</a:t>
          </a:r>
          <a:endParaRPr lang="en-US" sz="1200" b="1" kern="1200" dirty="0"/>
        </a:p>
      </dsp:txBody>
      <dsp:txXfrm>
        <a:off x="5768275" y="3469064"/>
        <a:ext cx="2155512" cy="478980"/>
      </dsp:txXfrm>
    </dsp:sp>
    <dsp:sp modelId="{BA61EA8E-FAE6-46C6-A1C0-7A19CA903AA3}">
      <dsp:nvSpPr>
        <dsp:cNvPr id="0" name=""/>
        <dsp:cNvSpPr/>
      </dsp:nvSpPr>
      <dsp:spPr>
        <a:xfrm>
          <a:off x="5768275" y="3187275"/>
          <a:ext cx="2155512" cy="281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 </a:t>
          </a:r>
          <a:endParaRPr lang="en-US" sz="1300" kern="1200" dirty="0"/>
        </a:p>
      </dsp:txBody>
      <dsp:txXfrm>
        <a:off x="5768275" y="3187275"/>
        <a:ext cx="2155512" cy="2817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7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738" y="0"/>
            <a:ext cx="2950475" cy="497047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3136E3D5-AC24-41C4-9151-DB1E738B5405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2153"/>
            <a:ext cx="2950475" cy="49704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738" y="9442153"/>
            <a:ext cx="2950475" cy="49704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0D735467-170E-4EDD-B302-1E0F4B8AF3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703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7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7047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37903BDA-0A09-49B1-ABA1-D2F3D2259F98}" type="datetimeFigureOut">
              <a:rPr lang="en-US" smtClean="0"/>
              <a:pPr/>
              <a:t>11/13/2017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70462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7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3"/>
            <a:ext cx="2950475" cy="49704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8" y="9442153"/>
            <a:ext cx="2950475" cy="49704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7DD18F3-EF1D-4547-B24A-2E5A338173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839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855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281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53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4072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5116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8428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2849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2231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2582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3048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807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2847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572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24BB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your business have offices, subsidiaries or other types of establishments in the EU that collects, receives, transmits, uses, stores or otherwise processes personal data?</a:t>
            </a:r>
          </a:p>
          <a:p>
            <a:pPr marL="8572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24BB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(Processing may take place outside of EU)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1ACBD-245E-4A24-AC78-063168A886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1313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1ACBD-245E-4A24-AC78-063168A886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8857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1ACBD-245E-4A24-AC78-063168A8862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6824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572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24BB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your business have offices, subsidiaries or other types of establishments in the EU that collects, receives, transmits, uses, stores or otherwise processes personal data?</a:t>
            </a:r>
          </a:p>
          <a:p>
            <a:pPr marL="8572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024BB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(Processing may take place outside of EU)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1ACBD-245E-4A24-AC78-063168A886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704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175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559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50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995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503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754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18F3-EF1D-4547-B24A-2E5A338173D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137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1097047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2587213"/>
            <a:ext cx="7406640" cy="1752600"/>
          </a:xfrm>
        </p:spPr>
        <p:txBody>
          <a:bodyPr tIns="0"/>
          <a:lstStyle>
            <a:lvl1pPr marL="27432" indent="0" algn="r">
              <a:buNone/>
              <a:defRPr sz="2600" b="1">
                <a:solidFill>
                  <a:srgbClr val="002060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80000" cy="270222"/>
          </a:xfrm>
          <a:prstGeom prst="rect">
            <a:avLst/>
          </a:prstGeom>
          <a:solidFill>
            <a:srgbClr val="636466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solidFill>
                  <a:srgbClr val="002060"/>
                </a:solidFill>
                <a:latin typeface="Trebuchet MS" panose="020B0603020202020204" pitchFamily="34" charset="0"/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extLst/>
          </a:lstStyle>
          <a:p>
            <a:fld id="{C58EA008-B0F8-40E4-9162-FCD557681C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ctr">
            <a:normAutofit/>
          </a:bodyPr>
          <a:lstStyle>
            <a:lvl1pPr>
              <a:defRPr lang="en-US" sz="3200" b="1">
                <a:solidFill>
                  <a:srgbClr val="002060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/>
          <a:lstStyle/>
          <a:p>
            <a:fld id="{96F80660-5AB7-4294-983B-E7CD5CE79314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>
            <a:normAutofit/>
          </a:bodyPr>
          <a:lstStyle>
            <a:lvl1pPr>
              <a:defRPr lang="en-US"/>
            </a:lvl1pPr>
          </a:lstStyle>
          <a:p>
            <a:pPr lvl="0"/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/>
          <a:lstStyle/>
          <a:p>
            <a:fld id="{96F80660-5AB7-4294-983B-E7CD5CE79314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>
            <a:normAutofit/>
          </a:bodyPr>
          <a:lstStyle>
            <a:lvl1pPr>
              <a:defRPr lang="en-US" sz="3200" b="1">
                <a:solidFill>
                  <a:srgbClr val="002060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/>
          <a:lstStyle/>
          <a:p>
            <a:fld id="{96F80660-5AB7-4294-983B-E7CD5CE79314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/>
          <a:lstStyle/>
          <a:p>
            <a:fld id="{96F80660-5AB7-4294-983B-E7CD5CE79314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/>
          <a:lstStyle/>
          <a:p>
            <a:fld id="{96F80660-5AB7-4294-983B-E7CD5CE79314}" type="datetimeFigureOut">
              <a:rPr lang="en-US" smtClean="0"/>
              <a:t>11/13/2017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val 6"/>
          <p:cNvSpPr/>
          <p:nvPr userDrawn="1"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 userDrawn="1"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130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51520" y="260648"/>
            <a:ext cx="8625780" cy="864096"/>
          </a:xfrm>
        </p:spPr>
        <p:txBody>
          <a:bodyPr/>
          <a:lstStyle>
            <a:lvl1pPr algn="l">
              <a:lnSpc>
                <a:spcPts val="2600"/>
              </a:lnSpc>
              <a:defRPr sz="24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Page Header (Georgia, 24pt) 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6066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"/>
          <a:stretch/>
        </p:blipFill>
        <p:spPr>
          <a:xfrm>
            <a:off x="830" y="1135"/>
            <a:ext cx="9122938" cy="6858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12873" y="-56"/>
            <a:ext cx="823272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019911" y="21102"/>
            <a:ext cx="8229600" cy="9144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58468" y="962588"/>
            <a:ext cx="7772400" cy="530352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 b="1">
                <a:solidFill>
                  <a:srgbClr val="002060"/>
                </a:solidFill>
                <a:effectLst/>
              </a:defRPr>
            </a:lvl1pPr>
            <a:extLst/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 userDrawn="1"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6" name="Oval 15"/>
          <p:cNvSpPr/>
          <p:nvPr userDrawn="1"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675" r:id="rId8"/>
    <p:sldLayoutId id="2147483749" r:id="rId9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b="1" kern="1200">
          <a:solidFill>
            <a:srgbClr val="002060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Trebuchet MS" panose="020B0603020202020204" pitchFamily="34" charset="0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2.svg"/><Relationship Id="rId3" Type="http://schemas.openxmlformats.org/officeDocument/2006/relationships/image" Target="../media/image13.png"/><Relationship Id="rId7" Type="http://schemas.openxmlformats.org/officeDocument/2006/relationships/image" Target="../media/image6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8.svg"/><Relationship Id="rId1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svg"/><Relationship Id="rId5" Type="http://schemas.openxmlformats.org/officeDocument/2006/relationships/image" Target="../media/image17.png"/><Relationship Id="rId4" Type="http://schemas.openxmlformats.org/officeDocument/2006/relationships/image" Target="../media/image17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cid:image001.png@01D35A16.2EE200E0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hyperlink" Target="https://perpetuallygeek.com/GDPR" TargetMode="External"/><Relationship Id="rId4" Type="http://schemas.openxmlformats.org/officeDocument/2006/relationships/image" Target="../media/image12.png"/><Relationship Id="rId9" Type="http://schemas.openxmlformats.org/officeDocument/2006/relationships/image" Target="cid:image002.png@01D35A16.2EE200E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"/>
          <a:stretch/>
        </p:blipFill>
        <p:spPr>
          <a:xfrm>
            <a:off x="10161" y="-8196"/>
            <a:ext cx="9235440" cy="69425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1460" y="1477498"/>
            <a:ext cx="5120639" cy="1472184"/>
          </a:xfrm>
        </p:spPr>
        <p:txBody>
          <a:bodyPr>
            <a:noAutofit/>
          </a:bodyPr>
          <a:lstStyle/>
          <a:p>
            <a:pPr algn="ctr"/>
            <a:r>
              <a:rPr lang="en-US" sz="3200" b="1" cap="all" dirty="0">
                <a:solidFill>
                  <a:schemeClr val="bg1"/>
                </a:solidFill>
                <a:latin typeface="Trebuchet MS" panose="020B0603020202020204" pitchFamily="34" charset="0"/>
              </a:rPr>
              <a:t>GENERAL DATA PROTECTION REGULATION (GDPR) </a:t>
            </a:r>
            <a:r>
              <a:rPr lang="en-US" sz="3200" b="1" cap="all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/>
            </a:r>
            <a:br>
              <a:rPr lang="en-US" sz="3200" b="1" cap="all" dirty="0" smtClean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US" sz="3200" b="1" cap="all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PANEL DISCUSSION</a:t>
            </a:r>
            <a:endParaRPr lang="en-US" sz="32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1459" y="3973504"/>
            <a:ext cx="5120640" cy="1752600"/>
          </a:xfrm>
        </p:spPr>
        <p:txBody>
          <a:bodyPr/>
          <a:lstStyle/>
          <a:p>
            <a:pPr algn="ctr"/>
            <a:endParaRPr lang="en-US" sz="2400" dirty="0" smtClean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ARMA New Jersey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November 15, 2017</a:t>
            </a:r>
            <a:endParaRPr lang="en-US" sz="24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89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What is the Global Data Protection Regulation (GDPR)?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defTabSz="685800">
              <a:spcAft>
                <a:spcPts val="600"/>
              </a:spcAft>
            </a:pPr>
            <a:r>
              <a:rPr lang="en-GB" sz="2000" dirty="0">
                <a:solidFill>
                  <a:prstClr val="black"/>
                </a:solidFill>
                <a:latin typeface="Calibri" panose="020F0502020204030204" pitchFamily="34" charset="0"/>
              </a:rPr>
              <a:t>La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ndmark legislation with ambitious 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goals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indent="-342900" algn="just" defTabSz="685800">
              <a:spcAft>
                <a:spcPts val="60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Primary </a:t>
            </a:r>
            <a:r>
              <a:rPr lang="en-GB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objectives </a:t>
            </a:r>
            <a:endParaRPr lang="en-GB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685800" lvl="1" indent="-342900" algn="just" defTabSz="685800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Give </a:t>
            </a:r>
            <a:r>
              <a:rPr lang="en-GB" sz="2000" dirty="0">
                <a:solidFill>
                  <a:prstClr val="black"/>
                </a:solidFill>
                <a:latin typeface="Calibri" panose="020F0502020204030204" pitchFamily="34" charset="0"/>
              </a:rPr>
              <a:t>individuals back the control of their personal data </a:t>
            </a:r>
          </a:p>
          <a:p>
            <a:pPr marL="685800" lvl="1" indent="-342900" algn="just" defTabSz="685800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Simplify </a:t>
            </a:r>
            <a:r>
              <a:rPr lang="en-GB" sz="2000" dirty="0">
                <a:solidFill>
                  <a:prstClr val="black"/>
                </a:solidFill>
                <a:latin typeface="Calibri" panose="020F0502020204030204" pitchFamily="34" charset="0"/>
              </a:rPr>
              <a:t>the regulatory environment for international business by unifying the regulation within the </a:t>
            </a:r>
            <a:r>
              <a:rPr lang="en-GB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EU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indent="-342900" algn="just" defTabSz="685800"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Regulation is legal requirement applies to all Member States of the 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EU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indent="-342900" algn="just" defTabSz="685800">
              <a:spcAft>
                <a:spcPts val="600"/>
              </a:spcAft>
            </a:pP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Extra-territorial reach - Impacts all organizations that collect, receive, or process personal data of data subjects from the European Economic Area regardless of company 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location</a:t>
            </a:r>
            <a:endParaRPr lang="en-GB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342900" lvl="1" indent="-342900" algn="just" defTabSz="685800">
              <a:spcBef>
                <a:spcPts val="600"/>
              </a:spcBef>
              <a:spcAft>
                <a:spcPts val="600"/>
              </a:spcAft>
              <a:buSzPct val="80000"/>
              <a:buFont typeface="Wingdings 2"/>
              <a:buChar char=""/>
            </a:pPr>
            <a:r>
              <a:rPr lang="en-GB" sz="2000" dirty="0">
                <a:solidFill>
                  <a:prstClr val="black"/>
                </a:solidFill>
                <a:latin typeface="Calibri" panose="020F0502020204030204" pitchFamily="34" charset="0"/>
              </a:rPr>
              <a:t>Significant fines and private rights of action for violations </a:t>
            </a:r>
          </a:p>
          <a:p>
            <a:pPr marL="685800" lvl="1" indent="-342900" algn="just" defTabSz="685800"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solidFill>
                  <a:prstClr val="black"/>
                </a:solidFill>
              </a:rPr>
              <a:t>U</a:t>
            </a:r>
            <a:r>
              <a:rPr lang="en-US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 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to 4% of global annual turnover (revenue)</a:t>
            </a:r>
          </a:p>
          <a:p>
            <a:pPr marL="342900" indent="-342900" defTabSz="685800">
              <a:spcAft>
                <a:spcPts val="600"/>
              </a:spcAft>
            </a:pPr>
            <a:r>
              <a:rPr lang="en-GB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COMPLIANCE </a:t>
            </a:r>
            <a:r>
              <a:rPr lang="en-GB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BY MAY 25, </a:t>
            </a:r>
            <a:r>
              <a:rPr lang="en-GB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2018</a:t>
            </a:r>
            <a:endParaRPr lang="en-GB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10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691120" y="5415280"/>
            <a:ext cx="1188720" cy="109728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816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</a:rPr>
              <a:t>Key Highlights of GDPR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 defTabSz="685800"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Greater data processor obligations/accountability </a:t>
            </a:r>
          </a:p>
          <a:p>
            <a:pPr marL="342900" indent="-342900" defTabSz="685800"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Expands scope of personal data</a:t>
            </a:r>
          </a:p>
          <a:p>
            <a:pPr marL="685800" lvl="1" indent="-342900" algn="just" defTabSz="6858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solidFill>
                  <a:prstClr val="black"/>
                </a:solidFill>
              </a:rPr>
              <a:t>genetic &amp; biometric data; online identifiers such as IP addresses, cookie identifiers, and radio frequency identification tags; geolocation data) </a:t>
            </a:r>
          </a:p>
          <a:p>
            <a:pPr marL="342900" indent="-342900" defTabSz="685800"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Data Minimization</a:t>
            </a:r>
          </a:p>
          <a:p>
            <a:pPr marL="342900" indent="-342900" defTabSz="685800"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Consent - explicit freely-given – not implied or forced</a:t>
            </a:r>
          </a:p>
          <a:p>
            <a:pPr marL="342900" indent="-342900" defTabSz="685800"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Privacy by </a:t>
            </a:r>
            <a:r>
              <a:rPr lang="en-US" sz="1800" dirty="0" smtClean="0">
                <a:solidFill>
                  <a:prstClr val="black"/>
                </a:solidFill>
              </a:rPr>
              <a:t>Design</a:t>
            </a:r>
          </a:p>
          <a:p>
            <a:pPr marL="342900" indent="-342900" defTabSz="685800"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Use of Privacy Impact Assessments (PIA/DPIAs)</a:t>
            </a:r>
          </a:p>
          <a:p>
            <a:pPr marL="342900" indent="-342900" defTabSz="685800"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Data breach notification obligations – 72 hours </a:t>
            </a:r>
          </a:p>
          <a:p>
            <a:pPr marL="342900" indent="-342900" defTabSz="685800"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Appointment of Data Privacy Officer (DPO) – internal or external</a:t>
            </a:r>
          </a:p>
          <a:p>
            <a:pPr marL="342900" indent="-342900" defTabSz="685800"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Children – parental consent for children under 13; Member States discretion for ages 13-15</a:t>
            </a:r>
          </a:p>
          <a:p>
            <a:pPr marL="342900" indent="-342900" defTabSz="685800">
              <a:spcAft>
                <a:spcPts val="600"/>
              </a:spcAft>
              <a:defRPr/>
            </a:pPr>
            <a:r>
              <a:rPr lang="en-US" sz="1800" dirty="0">
                <a:solidFill>
                  <a:prstClr val="black"/>
                </a:solidFill>
              </a:rPr>
              <a:t>Right to be Forgotten/Right of Erasure</a:t>
            </a:r>
          </a:p>
          <a:p>
            <a:pPr marL="342900" indent="-342900" defTabSz="685800">
              <a:spcAft>
                <a:spcPts val="600"/>
              </a:spcAft>
              <a:defRPr/>
            </a:pPr>
            <a:endParaRPr lang="en-US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13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Important Concepts Under the </a:t>
            </a:r>
            <a:r>
              <a:rPr lang="en-US" sz="2400" b="1" dirty="0" smtClean="0">
                <a:latin typeface="Calibri" panose="020F0502020204030204" pitchFamily="34" charset="0"/>
              </a:rPr>
              <a:t>GDPR for </a:t>
            </a:r>
            <a:r>
              <a:rPr lang="en-US" sz="2400" b="1" dirty="0">
                <a:latin typeface="Calibri" panose="020F0502020204030204" pitchFamily="34" charset="0"/>
              </a:rPr>
              <a:t>Record Managers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Territorial Scope </a:t>
            </a:r>
            <a:r>
              <a:rPr lang="en-US" sz="2000" dirty="0">
                <a:latin typeface="Calibri" panose="020F0502020204030204" pitchFamily="34" charset="0"/>
              </a:rPr>
              <a:t>– Includes processing of personal data as a controller or processor in the EU and processing of personal data outside the EU of a data subject in the EU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</a:rPr>
              <a:t>Location of processing activities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</a:rPr>
              <a:t>Types of records – use and storage</a:t>
            </a:r>
          </a:p>
          <a:p>
            <a:pPr lvl="1"/>
            <a:endParaRPr lang="en-US" sz="2000" dirty="0">
              <a:latin typeface="Calibri" panose="020F0502020204030204" pitchFamily="34" charset="0"/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Data Minimization </a:t>
            </a:r>
            <a:r>
              <a:rPr lang="en-US" sz="2000" dirty="0">
                <a:latin typeface="Calibri" panose="020F0502020204030204" pitchFamily="34" charset="0"/>
              </a:rPr>
              <a:t>– Data collection shall be “adequate, relevant and not excessive in relation to the purpose for which it is processed”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</a:rPr>
              <a:t>collect and hold only minimum amount of personal data needed to fulfill purpose 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</a:rPr>
              <a:t>time limits for erasure/disposal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</a:rPr>
              <a:t>Unstructured Data (files shares, cloud, SharePoint, </a:t>
            </a:r>
            <a:r>
              <a:rPr lang="en-US" sz="1800" dirty="0" err="1">
                <a:latin typeface="Calibri" panose="020F0502020204030204" pitchFamily="34" charset="0"/>
              </a:rPr>
              <a:t>pst</a:t>
            </a:r>
            <a:r>
              <a:rPr lang="en-US" sz="1800" dirty="0">
                <a:latin typeface="Calibri" panose="020F0502020204030204" pitchFamily="34" charset="0"/>
              </a:rPr>
              <a:t>)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</a:rPr>
              <a:t>BYOD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</a:rPr>
              <a:t>Paper records</a:t>
            </a:r>
          </a:p>
          <a:p>
            <a:pPr lvl="1"/>
            <a:r>
              <a:rPr lang="en-US" sz="1800" dirty="0">
                <a:latin typeface="Calibri" panose="020F0502020204030204" pitchFamily="34" charset="0"/>
              </a:rPr>
              <a:t>Third Party Vendors 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12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91120" y="5415280"/>
            <a:ext cx="1188720" cy="109728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89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Important Concepts Under the GDPR </a:t>
            </a:r>
            <a:r>
              <a:rPr lang="en-US" sz="2400" b="1" dirty="0" smtClean="0">
                <a:latin typeface="Calibri" panose="020F0502020204030204" pitchFamily="34" charset="0"/>
              </a:rPr>
              <a:t>for </a:t>
            </a:r>
            <a:r>
              <a:rPr lang="en-US" sz="2400" b="1" dirty="0">
                <a:latin typeface="Calibri" panose="020F0502020204030204" pitchFamily="34" charset="0"/>
              </a:rPr>
              <a:t>Record Managers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Accountability </a:t>
            </a:r>
            <a:r>
              <a:rPr lang="en-US" sz="2000" dirty="0">
                <a:latin typeface="Calibri" panose="020F0502020204030204" pitchFamily="34" charset="0"/>
              </a:rPr>
              <a:t>- documenting how the company complies with GDPR - comprehensive governance measures (e.g. data mapping/data flows; audits)</a:t>
            </a:r>
          </a:p>
          <a:p>
            <a:pPr>
              <a:spcAft>
                <a:spcPts val="600"/>
              </a:spcAft>
            </a:pP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Pseudonymization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/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Anonymization</a:t>
            </a:r>
            <a:r>
              <a:rPr lang="en-US" sz="2000" b="1" dirty="0">
                <a:latin typeface="Calibri" panose="020F0502020204030204" pitchFamily="34" charset="0"/>
              </a:rPr>
              <a:t>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>
                <a:latin typeface="Calibri" panose="020F0502020204030204" pitchFamily="34" charset="0"/>
              </a:rPr>
              <a:t>Pseudonymization</a:t>
            </a:r>
            <a:r>
              <a:rPr lang="en-US" sz="1800" dirty="0">
                <a:latin typeface="Calibri" panose="020F0502020204030204" pitchFamily="34" charset="0"/>
              </a:rPr>
              <a:t> – replacing personal attribute with an unique attribute in a record; natural person still likely to be identified indirectly (hashing, encryption, tokenization, etc.)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>
                <a:latin typeface="Calibri" panose="020F0502020204030204" pitchFamily="34" charset="0"/>
              </a:rPr>
              <a:t>Anonymization</a:t>
            </a:r>
            <a:r>
              <a:rPr lang="en-US" sz="1800" dirty="0">
                <a:latin typeface="Calibri" panose="020F0502020204030204" pitchFamily="34" charset="0"/>
              </a:rPr>
              <a:t> – data can not be used to identify a natural person taking into account all the means likely reasonably to be used by controller or third party</a:t>
            </a:r>
          </a:p>
          <a:p>
            <a:pPr>
              <a:spcAft>
                <a:spcPts val="600"/>
              </a:spcAft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Right to be Forgotten </a:t>
            </a:r>
            <a:r>
              <a:rPr lang="en-US" sz="2000" dirty="0">
                <a:latin typeface="Calibri" panose="020F0502020204030204" pitchFamily="34" charset="0"/>
              </a:rPr>
              <a:t>– right for consumers to require erasure of personal data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Legal obligations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Litigation holds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>
                <a:latin typeface="Calibri" panose="020F0502020204030204" pitchFamily="34" charset="0"/>
              </a:rPr>
              <a:t>Competing </a:t>
            </a:r>
            <a:r>
              <a:rPr lang="en-US" sz="1800" dirty="0" smtClean="0">
                <a:latin typeface="Calibri" panose="020F0502020204030204" pitchFamily="34" charset="0"/>
              </a:rPr>
              <a:t>legislation</a:t>
            </a:r>
            <a:endParaRPr lang="en-US" sz="2000" dirty="0"/>
          </a:p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13</a:t>
            </a:fld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255" y="4768215"/>
            <a:ext cx="238125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945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Creation of New Records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Expanded Definition of Personal Data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</a:rPr>
              <a:t>- </a:t>
            </a:r>
            <a:r>
              <a:rPr lang="en-US" sz="2000" dirty="0" smtClean="0"/>
              <a:t>Expanded Concept of Personal Data</a:t>
            </a:r>
            <a:endParaRPr lang="en-US" sz="20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Consents </a:t>
            </a:r>
            <a:r>
              <a:rPr lang="en-US" sz="2000" dirty="0" smtClean="0">
                <a:latin typeface="Calibri" panose="020F0502020204030204" pitchFamily="34" charset="0"/>
              </a:rPr>
              <a:t>–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dirty="0" smtClean="0">
                <a:latin typeface="Calibri" panose="020F0502020204030204" pitchFamily="34" charset="0"/>
              </a:rPr>
              <a:t>Tracking express consents</a:t>
            </a:r>
          </a:p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Privacy Impact Assessments </a:t>
            </a:r>
            <a:r>
              <a:rPr lang="en-US" sz="2000" dirty="0" smtClean="0">
                <a:latin typeface="Calibri" panose="020F0502020204030204" pitchFamily="34" charset="0"/>
              </a:rPr>
              <a:t>– Data Controllers are required to conduct PIA for “high risk” data processing</a:t>
            </a:r>
          </a:p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Privacy by Design </a:t>
            </a:r>
            <a:r>
              <a:rPr lang="en-US" sz="2000" dirty="0" smtClean="0">
                <a:latin typeface="Calibri" panose="020F0502020204030204" pitchFamily="34" charset="0"/>
              </a:rPr>
              <a:t>– Implement appropriate technical and organizational measures to support data privacy and protect data subjects</a:t>
            </a:r>
            <a:endParaRPr lang="en-US" sz="20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Accountability/Governance </a:t>
            </a:r>
            <a:r>
              <a:rPr lang="en-US" sz="2000" dirty="0" smtClean="0">
                <a:latin typeface="Calibri" panose="020F0502020204030204" pitchFamily="34" charset="0"/>
              </a:rPr>
              <a:t>– comprehensive governance measures; audits of processes</a:t>
            </a:r>
          </a:p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Data Subject Rights</a:t>
            </a:r>
            <a:r>
              <a:rPr lang="en-US" sz="2000" b="1" dirty="0" smtClean="0">
                <a:latin typeface="Calibri" panose="020F0502020204030204" pitchFamily="34" charset="0"/>
              </a:rPr>
              <a:t> – </a:t>
            </a:r>
            <a:r>
              <a:rPr lang="en-US" sz="2000" dirty="0" smtClean="0">
                <a:latin typeface="Calibri" panose="020F0502020204030204" pitchFamily="34" charset="0"/>
              </a:rPr>
              <a:t>Access, Right to be Forgotten, Portability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25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What do you need to do?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What records does company have? 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Understand what personal data records the company has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Where are the personal data records that my company has? </a:t>
            </a:r>
          </a:p>
          <a:p>
            <a:pPr lvl="1"/>
            <a:r>
              <a:rPr lang="en-US" b="1" dirty="0" smtClean="0">
                <a:latin typeface="Calibri" panose="020F0502020204030204" pitchFamily="34" charset="0"/>
              </a:rPr>
              <a:t>K</a:t>
            </a:r>
            <a:r>
              <a:rPr lang="en-US" dirty="0" smtClean="0">
                <a:latin typeface="Calibri" panose="020F0502020204030204" pitchFamily="34" charset="0"/>
              </a:rPr>
              <a:t>nowledge of data mapping/data flows; allows for data classification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Retention Policy/Schedule 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Review and update policy and retention schedules to reflect new record classes 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Review and update retention schedules to reflect data minimization requirements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Update policy to address right to be forgotten and exceptions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Train 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Employees need to know and understand new policies</a:t>
            </a:r>
            <a:endParaRPr lang="en-US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Audit </a:t>
            </a:r>
          </a:p>
          <a:p>
            <a:pPr lvl="1"/>
            <a:r>
              <a:rPr lang="en-US" dirty="0" smtClean="0">
                <a:latin typeface="Calibri" panose="020F0502020204030204" pitchFamily="34" charset="0"/>
              </a:rPr>
              <a:t>Ensure policies are being enforced and followed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78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170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923" y="866140"/>
            <a:ext cx="7165747" cy="509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04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gdpr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880" y="805453"/>
            <a:ext cx="7841615" cy="557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223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122" name="Picture 2" descr="Image result for Pseudonymization carto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055" y="1406841"/>
            <a:ext cx="7620000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796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464" y="853440"/>
            <a:ext cx="5710963" cy="491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5228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Our Panel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0395953"/>
              </p:ext>
            </p:extLst>
          </p:nvPr>
        </p:nvGraphicFramePr>
        <p:xfrm>
          <a:off x="1071563" y="962025"/>
          <a:ext cx="8047037" cy="5303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EA008-B0F8-40E4-9162-FCD557681C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450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65"/>
          <p:cNvSpPr/>
          <p:nvPr/>
        </p:nvSpPr>
        <p:spPr>
          <a:xfrm>
            <a:off x="8374294" y="1877400"/>
            <a:ext cx="102657" cy="27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5" name="Shape 65"/>
          <p:cNvSpPr/>
          <p:nvPr/>
        </p:nvSpPr>
        <p:spPr>
          <a:xfrm>
            <a:off x="7628698" y="3653632"/>
            <a:ext cx="137858" cy="27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0" name="Shape 65"/>
          <p:cNvSpPr/>
          <p:nvPr/>
        </p:nvSpPr>
        <p:spPr>
          <a:xfrm>
            <a:off x="9574474" y="3891309"/>
            <a:ext cx="592135" cy="27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0000"/>
                  <a:lumOff val="4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Picture 4" descr="Image result for gdpr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883" y="-123796"/>
            <a:ext cx="3660569" cy="164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" y="1231243"/>
            <a:ext cx="9144000" cy="769441"/>
          </a:xfrm>
          <a:prstGeom prst="rect">
            <a:avLst/>
          </a:prstGeom>
          <a:solidFill>
            <a:schemeClr val="bg1">
              <a:alpha val="47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dirty="0">
                <a:solidFill>
                  <a:srgbClr val="16419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Does it apply to your organization?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3148896" y="2238361"/>
            <a:ext cx="3455358" cy="1798901"/>
          </a:xfrm>
          <a:prstGeom prst="wedgeEllipseCallout">
            <a:avLst>
              <a:gd name="adj1" fmla="val -3692"/>
              <a:gd name="adj2" fmla="val 88984"/>
            </a:avLst>
          </a:prstGeom>
          <a:solidFill>
            <a:srgbClr val="024BB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EF00"/>
                </a:solidFill>
              </a:rPr>
              <a:t>EU offices/subsidiaries </a:t>
            </a:r>
            <a:r>
              <a:rPr lang="en-US" dirty="0"/>
              <a:t>that - receive, transmit, use, process</a:t>
            </a:r>
          </a:p>
          <a:p>
            <a:pPr algn="ctr"/>
            <a:r>
              <a:rPr lang="en-US" dirty="0">
                <a:solidFill>
                  <a:srgbClr val="FFEC00"/>
                </a:solidFill>
              </a:rPr>
              <a:t>personal data</a:t>
            </a:r>
          </a:p>
        </p:txBody>
      </p:sp>
      <p:sp>
        <p:nvSpPr>
          <p:cNvPr id="33" name="Oval Callout 32"/>
          <p:cNvSpPr/>
          <p:nvPr/>
        </p:nvSpPr>
        <p:spPr>
          <a:xfrm>
            <a:off x="126103" y="3404309"/>
            <a:ext cx="3107853" cy="1820108"/>
          </a:xfrm>
          <a:prstGeom prst="wedgeEllipseCallout">
            <a:avLst>
              <a:gd name="adj1" fmla="val 65182"/>
              <a:gd name="adj2" fmla="val 59149"/>
            </a:avLst>
          </a:prstGeom>
          <a:solidFill>
            <a:srgbClr val="024BB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EF00"/>
                </a:solidFill>
              </a:rPr>
              <a:t>Offer services or goods </a:t>
            </a:r>
            <a:r>
              <a:rPr lang="en-US" dirty="0"/>
              <a:t>to – organizations or individuals</a:t>
            </a:r>
          </a:p>
          <a:p>
            <a:pPr algn="ctr"/>
            <a:r>
              <a:rPr lang="en-US" dirty="0">
                <a:solidFill>
                  <a:srgbClr val="FFEC00"/>
                </a:solidFill>
              </a:rPr>
              <a:t>in the EU</a:t>
            </a:r>
          </a:p>
        </p:txBody>
      </p:sp>
      <p:sp>
        <p:nvSpPr>
          <p:cNvPr id="34" name="Oval Callout 33"/>
          <p:cNvSpPr/>
          <p:nvPr/>
        </p:nvSpPr>
        <p:spPr>
          <a:xfrm>
            <a:off x="6327825" y="3454975"/>
            <a:ext cx="2739604" cy="1798901"/>
          </a:xfrm>
          <a:prstGeom prst="wedgeEllipseCallout">
            <a:avLst>
              <a:gd name="adj1" fmla="val -63463"/>
              <a:gd name="adj2" fmla="val 53520"/>
            </a:avLst>
          </a:prstGeom>
          <a:solidFill>
            <a:srgbClr val="024BB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EF00"/>
                </a:solidFill>
              </a:rPr>
              <a:t>Monitor behavior </a:t>
            </a:r>
          </a:p>
          <a:p>
            <a:pPr algn="ctr"/>
            <a:r>
              <a:rPr lang="en-US" dirty="0"/>
              <a:t>of - individuals</a:t>
            </a:r>
          </a:p>
          <a:p>
            <a:pPr algn="ctr"/>
            <a:r>
              <a:rPr lang="en-US" dirty="0">
                <a:solidFill>
                  <a:srgbClr val="FFEC00"/>
                </a:solidFill>
              </a:rPr>
              <a:t>in the EU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0108" y="4816549"/>
            <a:ext cx="1892595" cy="14465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r>
              <a:rPr lang="en-US" sz="8800" dirty="0">
                <a:solidFill>
                  <a:srgbClr val="16419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5180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Straight Arrow Connector 48"/>
          <p:cNvCxnSpPr>
            <a:cxnSpLocks/>
          </p:cNvCxnSpPr>
          <p:nvPr/>
        </p:nvCxnSpPr>
        <p:spPr>
          <a:xfrm>
            <a:off x="3431855" y="5058600"/>
            <a:ext cx="8271" cy="377157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>
            <a:cxnSpLocks/>
          </p:cNvCxnSpPr>
          <p:nvPr/>
        </p:nvCxnSpPr>
        <p:spPr>
          <a:xfrm>
            <a:off x="3449853" y="2294960"/>
            <a:ext cx="0" cy="381196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>
            <a:cxnSpLocks/>
          </p:cNvCxnSpPr>
          <p:nvPr/>
        </p:nvCxnSpPr>
        <p:spPr>
          <a:xfrm flipV="1">
            <a:off x="3810728" y="3193010"/>
            <a:ext cx="1162065" cy="791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cxnSpLocks/>
          </p:cNvCxnSpPr>
          <p:nvPr/>
        </p:nvCxnSpPr>
        <p:spPr>
          <a:xfrm flipV="1">
            <a:off x="3788409" y="1786631"/>
            <a:ext cx="1184384" cy="10384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Shape 65"/>
          <p:cNvSpPr/>
          <p:nvPr/>
        </p:nvSpPr>
        <p:spPr>
          <a:xfrm>
            <a:off x="4515926" y="1753130"/>
            <a:ext cx="102657" cy="27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Shape 34"/>
          <p:cNvSpPr/>
          <p:nvPr/>
        </p:nvSpPr>
        <p:spPr>
          <a:xfrm>
            <a:off x="2842094" y="1241301"/>
            <a:ext cx="1217553" cy="1065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024BB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0800" tIns="50800" rIns="50800" bIns="5080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Assess Data Processes</a:t>
            </a:r>
          </a:p>
        </p:txBody>
      </p:sp>
      <p:sp>
        <p:nvSpPr>
          <p:cNvPr id="155" name="Shape 65"/>
          <p:cNvSpPr/>
          <p:nvPr/>
        </p:nvSpPr>
        <p:spPr>
          <a:xfrm>
            <a:off x="3770330" y="3529362"/>
            <a:ext cx="137858" cy="27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64" name="Elbow Connector 163"/>
          <p:cNvCxnSpPr>
            <a:cxnSpLocks/>
          </p:cNvCxnSpPr>
          <p:nvPr/>
        </p:nvCxnSpPr>
        <p:spPr>
          <a:xfrm>
            <a:off x="2952870" y="6010048"/>
            <a:ext cx="1960379" cy="19311"/>
          </a:xfrm>
          <a:prstGeom prst="bentConnector3">
            <a:avLst>
              <a:gd name="adj1" fmla="val 49458"/>
            </a:avLst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458" y="4477750"/>
            <a:ext cx="278205" cy="317948"/>
          </a:xfrm>
          <a:prstGeom prst="rect">
            <a:avLst/>
          </a:prstGeom>
        </p:spPr>
      </p:pic>
      <p:sp>
        <p:nvSpPr>
          <p:cNvPr id="58" name="Shape 35"/>
          <p:cNvSpPr/>
          <p:nvPr/>
        </p:nvSpPr>
        <p:spPr>
          <a:xfrm>
            <a:off x="4965550" y="1267138"/>
            <a:ext cx="3402274" cy="1146698"/>
          </a:xfrm>
          <a:prstGeom prst="rect">
            <a:avLst/>
          </a:prstGeom>
          <a:solidFill>
            <a:srgbClr val="024B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2540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C572A759-6A51-4108-AA02-DFA0A04FC94B}">
              <ma14:wrappingTextBox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32000" tIns="50800" rIns="50800" bIns="50800" anchor="ctr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marL="85725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8" name="Shape 35"/>
          <p:cNvSpPr/>
          <p:nvPr/>
        </p:nvSpPr>
        <p:spPr>
          <a:xfrm>
            <a:off x="4973787" y="2607927"/>
            <a:ext cx="3394037" cy="1143000"/>
          </a:xfrm>
          <a:prstGeom prst="rect">
            <a:avLst/>
          </a:prstGeom>
          <a:solidFill>
            <a:srgbClr val="024BBA"/>
          </a:solidFill>
          <a:ln>
            <a:noFill/>
          </a:ln>
          <a:effectLst>
            <a:outerShdw blurRad="25400" dist="12700" dir="5400000" rotWithShape="0">
              <a:srgbClr val="000000">
                <a:alpha val="1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C572A759-6A51-4108-AA02-DFA0A04FC94B}">
              <ma14:wrappingTextBox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32000" tIns="50800" rIns="50800" bIns="50800" anchor="ctr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marL="85725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Shape 35"/>
          <p:cNvSpPr/>
          <p:nvPr/>
        </p:nvSpPr>
        <p:spPr>
          <a:xfrm>
            <a:off x="4973788" y="3950482"/>
            <a:ext cx="3394036" cy="1209137"/>
          </a:xfrm>
          <a:prstGeom prst="rect">
            <a:avLst/>
          </a:prstGeom>
          <a:solidFill>
            <a:srgbClr val="024BBA"/>
          </a:solidFill>
          <a:ln>
            <a:noFill/>
          </a:ln>
          <a:effectLst>
            <a:outerShdw blurRad="25400" dist="12700" dir="5400000" rotWithShape="0">
              <a:srgbClr val="000000">
                <a:alpha val="1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C572A759-6A51-4108-AA02-DFA0A04FC94B}">
              <ma14:wrappingTextBox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32000" tIns="50800" rIns="50800" bIns="50800" anchor="ctr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marL="85725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Shape 34"/>
          <p:cNvSpPr/>
          <p:nvPr/>
        </p:nvSpPr>
        <p:spPr>
          <a:xfrm>
            <a:off x="2836297" y="2663210"/>
            <a:ext cx="1217553" cy="1065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024BBA"/>
          </a:solidFill>
          <a:ln>
            <a:noFill/>
          </a:ln>
          <a:effectLst>
            <a:outerShdw blurRad="25400" dist="12700" dir="5400000" rotWithShape="0">
              <a:srgbClr val="000000">
                <a:alpha val="15000"/>
              </a:srgbClr>
            </a:outerShdw>
          </a:effectLst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0800" tIns="50800" rIns="50800" bIns="5080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Breach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Prevention</a:t>
            </a:r>
          </a:p>
        </p:txBody>
      </p:sp>
      <p:cxnSp>
        <p:nvCxnSpPr>
          <p:cNvPr id="89" name="Straight Arrow Connector 88"/>
          <p:cNvCxnSpPr>
            <a:cxnSpLocks/>
          </p:cNvCxnSpPr>
          <p:nvPr/>
        </p:nvCxnSpPr>
        <p:spPr>
          <a:xfrm flipH="1">
            <a:off x="3435990" y="3726137"/>
            <a:ext cx="7945" cy="312771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cxnSpLocks/>
          </p:cNvCxnSpPr>
          <p:nvPr/>
        </p:nvCxnSpPr>
        <p:spPr>
          <a:xfrm flipV="1">
            <a:off x="3808845" y="4614128"/>
            <a:ext cx="1162065" cy="791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Shape 34"/>
          <p:cNvSpPr/>
          <p:nvPr/>
        </p:nvSpPr>
        <p:spPr>
          <a:xfrm>
            <a:off x="2830379" y="4045705"/>
            <a:ext cx="1217553" cy="11137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024BBA"/>
          </a:solidFill>
          <a:ln>
            <a:noFill/>
          </a:ln>
          <a:effectLst>
            <a:outerShdw blurRad="25400" dist="12700" dir="5400000" rotWithShape="0">
              <a:srgbClr val="000000">
                <a:alpha val="15000"/>
              </a:srgbClr>
            </a:outerShdw>
          </a:effectLst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0800" tIns="50800" rIns="50800" bIns="5080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Detection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&amp;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Response</a:t>
            </a:r>
          </a:p>
        </p:txBody>
      </p:sp>
      <p:sp>
        <p:nvSpPr>
          <p:cNvPr id="110" name="Shape 65"/>
          <p:cNvSpPr/>
          <p:nvPr/>
        </p:nvSpPr>
        <p:spPr>
          <a:xfrm>
            <a:off x="5716106" y="3767039"/>
            <a:ext cx="592135" cy="27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0000"/>
                  <a:lumOff val="4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D89C9188-2283-4FAE-90DA-8DBF2FD21C99}"/>
              </a:ext>
            </a:extLst>
          </p:cNvPr>
          <p:cNvSpPr/>
          <p:nvPr/>
        </p:nvSpPr>
        <p:spPr>
          <a:xfrm>
            <a:off x="5182319" y="1345319"/>
            <a:ext cx="3019061" cy="121471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Classification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Identify users with access to in-scope personal data.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Evaluate policies &amp; security controls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Assess risks to data subjects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="" xmlns:a16="http://schemas.microsoft.com/office/drawing/2014/main" id="{4329FAFB-B231-4A0C-8F96-96F3A97E3698}"/>
              </a:ext>
            </a:extLst>
          </p:cNvPr>
          <p:cNvSpPr/>
          <p:nvPr/>
        </p:nvSpPr>
        <p:spPr>
          <a:xfrm>
            <a:off x="5184614" y="2791605"/>
            <a:ext cx="2402874" cy="92450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Restrict access to in-scope personal data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 and document security controls to show compliance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Manage personal data lifecycle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="" xmlns:a16="http://schemas.microsoft.com/office/drawing/2014/main" id="{70781943-0D5A-4028-9A55-61C736EC0B6A}"/>
              </a:ext>
            </a:extLst>
          </p:cNvPr>
          <p:cNvSpPr/>
          <p:nvPr/>
        </p:nvSpPr>
        <p:spPr>
          <a:xfrm>
            <a:off x="5201729" y="4105127"/>
            <a:ext cx="2920120" cy="107994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Monitor access to personal data.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Actively detect and remediate security threats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 incident management &amp; response capabilities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5" name="Graphic 14" descr="Magnifying glass">
            <a:extLst>
              <a:ext uri="{FF2B5EF4-FFF2-40B4-BE49-F238E27FC236}">
                <a16:creationId xmlns="" xmlns:a16="http://schemas.microsoft.com/office/drawing/2014/main" id="{C6A9E6FA-7582-495D-894D-505F98AFBA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1684" y="4326587"/>
            <a:ext cx="397395" cy="397395"/>
          </a:xfrm>
          <a:prstGeom prst="rect">
            <a:avLst/>
          </a:prstGeom>
        </p:spPr>
      </p:pic>
      <p:pic>
        <p:nvPicPr>
          <p:cNvPr id="24" name="Graphic 23" descr="Lock">
            <a:extLst>
              <a:ext uri="{FF2B5EF4-FFF2-40B4-BE49-F238E27FC236}">
                <a16:creationId xmlns="" xmlns:a16="http://schemas.microsoft.com/office/drawing/2014/main" id="{7CD8B28E-8EF9-4649-8E0B-769F95E944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83066" y="2938100"/>
            <a:ext cx="370991" cy="370991"/>
          </a:xfrm>
          <a:prstGeom prst="rect">
            <a:avLst/>
          </a:prstGeom>
        </p:spPr>
      </p:pic>
      <p:pic>
        <p:nvPicPr>
          <p:cNvPr id="26" name="Graphic 25" descr="Heartbeat">
            <a:extLst>
              <a:ext uri="{FF2B5EF4-FFF2-40B4-BE49-F238E27FC236}">
                <a16:creationId xmlns="" xmlns:a16="http://schemas.microsoft.com/office/drawing/2014/main" id="{6D85903D-4ED6-4419-B4DB-2AB4DB2355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41100" y="4353425"/>
            <a:ext cx="238723" cy="238723"/>
          </a:xfrm>
          <a:prstGeom prst="rect">
            <a:avLst/>
          </a:prstGeom>
        </p:spPr>
      </p:pic>
      <p:pic>
        <p:nvPicPr>
          <p:cNvPr id="86" name="Graphic 85" descr="Puzzle">
            <a:extLst>
              <a:ext uri="{FF2B5EF4-FFF2-40B4-BE49-F238E27FC236}">
                <a16:creationId xmlns="" xmlns:a16="http://schemas.microsoft.com/office/drawing/2014/main" id="{56D11556-704E-4330-BA68-C4220CEC1A5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6339258">
            <a:off x="3333522" y="4129666"/>
            <a:ext cx="209908" cy="209908"/>
          </a:xfrm>
          <a:prstGeom prst="rect">
            <a:avLst/>
          </a:prstGeom>
        </p:spPr>
      </p:pic>
      <p:pic>
        <p:nvPicPr>
          <p:cNvPr id="87" name="Graphic 86" descr="Puzzle">
            <a:extLst>
              <a:ext uri="{FF2B5EF4-FFF2-40B4-BE49-F238E27FC236}">
                <a16:creationId xmlns="" xmlns:a16="http://schemas.microsoft.com/office/drawing/2014/main" id="{00DD07C4-82B8-4BE4-977A-356D2B95F9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985292">
            <a:off x="3314221" y="2745219"/>
            <a:ext cx="209908" cy="209908"/>
          </a:xfrm>
          <a:prstGeom prst="rect">
            <a:avLst/>
          </a:prstGeom>
        </p:spPr>
      </p:pic>
      <p:pic>
        <p:nvPicPr>
          <p:cNvPr id="88" name="Graphic 87" descr="Puzzle">
            <a:extLst>
              <a:ext uri="{FF2B5EF4-FFF2-40B4-BE49-F238E27FC236}">
                <a16:creationId xmlns="" xmlns:a16="http://schemas.microsoft.com/office/drawing/2014/main" id="{013C5B8A-FCAD-4EE2-8279-05A8F0145B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9402397">
            <a:off x="3325210" y="1348868"/>
            <a:ext cx="209908" cy="209908"/>
          </a:xfrm>
          <a:prstGeom prst="rect">
            <a:avLst/>
          </a:prstGeom>
        </p:spPr>
      </p:pic>
      <p:pic>
        <p:nvPicPr>
          <p:cNvPr id="238" name="Graphic 237" descr="Checklist">
            <a:extLst>
              <a:ext uri="{FF2B5EF4-FFF2-40B4-BE49-F238E27FC236}">
                <a16:creationId xmlns="" xmlns:a16="http://schemas.microsoft.com/office/drawing/2014/main" id="{FB208C28-D163-49D8-95E0-4C717D887AF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65550" y="1574321"/>
            <a:ext cx="394706" cy="394706"/>
          </a:xfrm>
          <a:prstGeom prst="rect">
            <a:avLst/>
          </a:prstGeom>
        </p:spPr>
      </p:pic>
      <p:sp>
        <p:nvSpPr>
          <p:cNvPr id="53" name="Shape 34">
            <a:extLst>
              <a:ext uri="{FF2B5EF4-FFF2-40B4-BE49-F238E27FC236}">
                <a16:creationId xmlns="" xmlns:a16="http://schemas.microsoft.com/office/drawing/2014/main" id="{C19A0043-A0CB-4FB0-86CE-62F7651D41BB}"/>
              </a:ext>
            </a:extLst>
          </p:cNvPr>
          <p:cNvSpPr/>
          <p:nvPr/>
        </p:nvSpPr>
        <p:spPr>
          <a:xfrm>
            <a:off x="2830379" y="5428960"/>
            <a:ext cx="1217553" cy="11814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024BBA"/>
          </a:solidFill>
          <a:ln>
            <a:noFill/>
          </a:ln>
          <a:effectLst>
            <a:outerShdw blurRad="25400" dist="12700" dir="5400000" rotWithShape="0">
              <a:srgbClr val="000000">
                <a:alpha val="1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50800" tIns="50800" rIns="50800" bIns="5080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Subjects </a:t>
            </a:r>
          </a:p>
        </p:txBody>
      </p:sp>
      <p:pic>
        <p:nvPicPr>
          <p:cNvPr id="55" name="Graphic 54" descr="Puzzle">
            <a:extLst>
              <a:ext uri="{FF2B5EF4-FFF2-40B4-BE49-F238E27FC236}">
                <a16:creationId xmlns="" xmlns:a16="http://schemas.microsoft.com/office/drawing/2014/main" id="{468BFB50-EE68-4BE2-BB97-F5BD92407D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9316294">
            <a:off x="3319272" y="5534011"/>
            <a:ext cx="209908" cy="209908"/>
          </a:xfrm>
          <a:prstGeom prst="rect">
            <a:avLst/>
          </a:prstGeom>
        </p:spPr>
      </p:pic>
      <p:sp>
        <p:nvSpPr>
          <p:cNvPr id="56" name="Shape 33">
            <a:extLst>
              <a:ext uri="{FF2B5EF4-FFF2-40B4-BE49-F238E27FC236}">
                <a16:creationId xmlns="" xmlns:a16="http://schemas.microsoft.com/office/drawing/2014/main" id="{17EC614D-298A-47ED-83FE-7F4B650C9F74}"/>
              </a:ext>
            </a:extLst>
          </p:cNvPr>
          <p:cNvSpPr/>
          <p:nvPr/>
        </p:nvSpPr>
        <p:spPr>
          <a:xfrm>
            <a:off x="723951" y="3357236"/>
            <a:ext cx="1156806" cy="887990"/>
          </a:xfrm>
          <a:prstGeom prst="roundRect">
            <a:avLst>
              <a:gd name="adj" fmla="val 5404"/>
            </a:avLst>
          </a:prstGeom>
          <a:solidFill>
            <a:schemeClr val="bg1"/>
          </a:solidFill>
          <a:ln>
            <a:noFill/>
          </a:ln>
          <a:effectLst>
            <a:outerShdw blurRad="25400" dist="12700" dir="5400000" rotWithShape="0">
              <a:srgbClr val="000000">
                <a:alpha val="15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0800" tIns="50800" rIns="50800" bIns="50800" anchor="t" anchorCtr="0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24BB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identified as in-scope </a:t>
            </a:r>
          </a:p>
        </p:txBody>
      </p:sp>
      <p:sp>
        <p:nvSpPr>
          <p:cNvPr id="93" name="Shape 35">
            <a:extLst>
              <a:ext uri="{FF2B5EF4-FFF2-40B4-BE49-F238E27FC236}">
                <a16:creationId xmlns="" xmlns:a16="http://schemas.microsoft.com/office/drawing/2014/main" id="{66B752FA-1A3B-4E68-AA55-1C1C0D0118FB}"/>
              </a:ext>
            </a:extLst>
          </p:cNvPr>
          <p:cNvSpPr/>
          <p:nvPr/>
        </p:nvSpPr>
        <p:spPr>
          <a:xfrm>
            <a:off x="4965550" y="5394093"/>
            <a:ext cx="3440119" cy="1146698"/>
          </a:xfrm>
          <a:prstGeom prst="rect">
            <a:avLst/>
          </a:prstGeom>
          <a:solidFill>
            <a:srgbClr val="024BBA"/>
          </a:solidFill>
          <a:ln>
            <a:noFill/>
          </a:ln>
          <a:effectLst>
            <a:outerShdw blurRad="25400" dist="12700" dir="5400000" rotWithShape="0">
              <a:srgbClr val="000000">
                <a:alpha val="15000"/>
              </a:srgbClr>
            </a:outerShdw>
            <a:softEdge rad="2540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C572A759-6A51-4108-AA02-DFA0A04FC94B}">
              <ma14:wrappingTextBox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32000" tIns="50800" rIns="50800" bIns="50800" anchor="ctr"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marL="85725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="" xmlns:a16="http://schemas.microsoft.com/office/drawing/2014/main" id="{3075E458-B3A6-43E9-AA87-F917E9853293}"/>
              </a:ext>
            </a:extLst>
          </p:cNvPr>
          <p:cNvSpPr/>
          <p:nvPr/>
        </p:nvSpPr>
        <p:spPr>
          <a:xfrm>
            <a:off x="5182319" y="5570493"/>
            <a:ext cx="3067254" cy="142549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Management of data subject’s rights including </a:t>
            </a: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right to be forgotten and right to portability.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 independent dispute resolution mechanism for EU data subjects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40" name="Graphic 239" descr="Key">
            <a:extLst>
              <a:ext uri="{FF2B5EF4-FFF2-40B4-BE49-F238E27FC236}">
                <a16:creationId xmlns="" xmlns:a16="http://schemas.microsoft.com/office/drawing/2014/main" id="{29F971C5-CF1E-4571-BF51-FB8C0CE8C0D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2490414">
            <a:off x="5007740" y="5790126"/>
            <a:ext cx="459152" cy="459152"/>
          </a:xfrm>
          <a:prstGeom prst="rect">
            <a:avLst/>
          </a:prstGeom>
        </p:spPr>
      </p:pic>
      <p:sp>
        <p:nvSpPr>
          <p:cNvPr id="4" name="Left Brace 3">
            <a:extLst>
              <a:ext uri="{FF2B5EF4-FFF2-40B4-BE49-F238E27FC236}">
                <a16:creationId xmlns="" xmlns:a16="http://schemas.microsoft.com/office/drawing/2014/main" id="{00C3A637-84C5-4C54-8DCD-5B710AA0591E}"/>
              </a:ext>
            </a:extLst>
          </p:cNvPr>
          <p:cNvSpPr/>
          <p:nvPr/>
        </p:nvSpPr>
        <p:spPr>
          <a:xfrm rot="10800000" flipH="1">
            <a:off x="2071987" y="1433076"/>
            <a:ext cx="677643" cy="483471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6" name="Picture 4" descr="Image result for gdpr logo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08" y="3764329"/>
            <a:ext cx="1065469" cy="47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" y="336227"/>
            <a:ext cx="9144000" cy="769441"/>
          </a:xfrm>
          <a:prstGeom prst="rect">
            <a:avLst/>
          </a:prstGeom>
          <a:solidFill>
            <a:schemeClr val="bg1">
              <a:alpha val="47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dirty="0">
                <a:solidFill>
                  <a:srgbClr val="16419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Data Protection Model</a:t>
            </a:r>
          </a:p>
        </p:txBody>
      </p:sp>
    </p:spTree>
    <p:extLst>
      <p:ext uri="{BB962C8B-B14F-4D97-AF65-F5344CB8AC3E}">
        <p14:creationId xmlns:p14="http://schemas.microsoft.com/office/powerpoint/2010/main" val="101986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Pause">
            <a:extLst>
              <a:ext uri="{FF2B5EF4-FFF2-40B4-BE49-F238E27FC236}">
                <a16:creationId xmlns="" xmlns:a16="http://schemas.microsoft.com/office/drawing/2014/main" id="{64373EE4-06A1-412F-8194-1817789799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814057" y="1563394"/>
            <a:ext cx="264156" cy="264156"/>
          </a:xfrm>
          <a:prstGeom prst="rect">
            <a:avLst/>
          </a:prstGeom>
        </p:spPr>
      </p:pic>
      <p:pic>
        <p:nvPicPr>
          <p:cNvPr id="88" name="Graphic 87" descr="Puzzle">
            <a:extLst>
              <a:ext uri="{FF2B5EF4-FFF2-40B4-BE49-F238E27FC236}">
                <a16:creationId xmlns="" xmlns:a16="http://schemas.microsoft.com/office/drawing/2014/main" id="{013C5B8A-FCAD-4EE2-8279-05A8F0145B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9402397">
            <a:off x="1489395" y="2688309"/>
            <a:ext cx="209908" cy="209908"/>
          </a:xfrm>
          <a:prstGeom prst="rect">
            <a:avLst/>
          </a:prstGeom>
        </p:spPr>
      </p:pic>
      <p:sp>
        <p:nvSpPr>
          <p:cNvPr id="56" name="Oval 145407">
            <a:extLst>
              <a:ext uri="{FF2B5EF4-FFF2-40B4-BE49-F238E27FC236}">
                <a16:creationId xmlns="" xmlns:a16="http://schemas.microsoft.com/office/drawing/2014/main" id="{0F717064-905A-4796-B252-7A297FB4A1D5}"/>
              </a:ext>
            </a:extLst>
          </p:cNvPr>
          <p:cNvSpPr/>
          <p:nvPr/>
        </p:nvSpPr>
        <p:spPr>
          <a:xfrm>
            <a:off x="250746" y="2680215"/>
            <a:ext cx="258749" cy="26990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" dist="127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b="1" dirty="0"/>
              <a:t>2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="" xmlns:a16="http://schemas.microsoft.com/office/drawing/2014/main" id="{6732F99C-40DF-4E4A-B1B8-940E9A8BCB34}"/>
              </a:ext>
            </a:extLst>
          </p:cNvPr>
          <p:cNvSpPr/>
          <p:nvPr/>
        </p:nvSpPr>
        <p:spPr>
          <a:xfrm>
            <a:off x="197004" y="1214390"/>
            <a:ext cx="1566989" cy="989247"/>
          </a:xfrm>
          <a:prstGeom prst="roundRect">
            <a:avLst/>
          </a:prstGeom>
          <a:solidFill>
            <a:srgbClr val="024BBA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Assess Risks and Generate Awareness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="" xmlns:a16="http://schemas.microsoft.com/office/drawing/2014/main" id="{22E34DDF-4BD7-4983-8B38-F5A9FAA7397B}"/>
              </a:ext>
            </a:extLst>
          </p:cNvPr>
          <p:cNvSpPr/>
          <p:nvPr/>
        </p:nvSpPr>
        <p:spPr>
          <a:xfrm>
            <a:off x="2128278" y="1204435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Perform Data Discovery/Inventory &amp; Data Flow Analysis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="" xmlns:a16="http://schemas.microsoft.com/office/drawing/2014/main" id="{7B139093-13E7-42C1-BFCD-CD6907E81EEE}"/>
              </a:ext>
            </a:extLst>
          </p:cNvPr>
          <p:cNvSpPr/>
          <p:nvPr/>
        </p:nvSpPr>
        <p:spPr>
          <a:xfrm>
            <a:off x="3862785" y="1210216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Conduct Risk Assessments &amp; Identify Gaps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="" xmlns:a16="http://schemas.microsoft.com/office/drawing/2014/main" id="{682CB146-6AF1-4ED9-AE27-6EDD535445B2}"/>
              </a:ext>
            </a:extLst>
          </p:cNvPr>
          <p:cNvSpPr/>
          <p:nvPr/>
        </p:nvSpPr>
        <p:spPr>
          <a:xfrm>
            <a:off x="5585507" y="1220554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Develop Supporting Policies, Procedures and Processes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="" xmlns:a16="http://schemas.microsoft.com/office/drawing/2014/main" id="{1FDB7187-4C38-4BF4-8AA0-ECB7807F4446}"/>
              </a:ext>
            </a:extLst>
          </p:cNvPr>
          <p:cNvSpPr/>
          <p:nvPr/>
        </p:nvSpPr>
        <p:spPr>
          <a:xfrm>
            <a:off x="7302368" y="1223031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Employee Security Awareness and Training</a:t>
            </a:r>
          </a:p>
        </p:txBody>
      </p:sp>
      <p:pic>
        <p:nvPicPr>
          <p:cNvPr id="63" name="Graphic 62" descr="Pause">
            <a:extLst>
              <a:ext uri="{FF2B5EF4-FFF2-40B4-BE49-F238E27FC236}">
                <a16:creationId xmlns="" xmlns:a16="http://schemas.microsoft.com/office/drawing/2014/main" id="{AA36668A-1128-4E5B-B9E6-D5724B3C25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1814057" y="1557171"/>
            <a:ext cx="264156" cy="264156"/>
          </a:xfrm>
          <a:prstGeom prst="rect">
            <a:avLst/>
          </a:prstGeom>
        </p:spPr>
      </p:pic>
      <p:sp>
        <p:nvSpPr>
          <p:cNvPr id="65" name="Rectangle: Rounded Corners 64">
            <a:extLst>
              <a:ext uri="{FF2B5EF4-FFF2-40B4-BE49-F238E27FC236}">
                <a16:creationId xmlns="" xmlns:a16="http://schemas.microsoft.com/office/drawing/2014/main" id="{4D314BCF-216D-4A9C-9250-54BA0612EEB8}"/>
              </a:ext>
            </a:extLst>
          </p:cNvPr>
          <p:cNvSpPr/>
          <p:nvPr/>
        </p:nvSpPr>
        <p:spPr>
          <a:xfrm>
            <a:off x="198838" y="2464977"/>
            <a:ext cx="1566989" cy="989247"/>
          </a:xfrm>
          <a:prstGeom prst="roundRect">
            <a:avLst/>
          </a:prstGeom>
          <a:solidFill>
            <a:srgbClr val="024BBA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Design and Implement Operational Controls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="" xmlns:a16="http://schemas.microsoft.com/office/drawing/2014/main" id="{D55A25E7-DFD3-4E4F-8514-2EBE9B58CDDC}"/>
              </a:ext>
            </a:extLst>
          </p:cNvPr>
          <p:cNvSpPr/>
          <p:nvPr/>
        </p:nvSpPr>
        <p:spPr>
          <a:xfrm>
            <a:off x="2097281" y="2437852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Obtain &amp; Maintain Consent for Data Subjects | Consent Lifecycle Management 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="" xmlns:a16="http://schemas.microsoft.com/office/drawing/2014/main" id="{37E2BE03-2B8F-4200-82D5-A7217BE98E2C}"/>
              </a:ext>
            </a:extLst>
          </p:cNvPr>
          <p:cNvSpPr/>
          <p:nvPr/>
        </p:nvSpPr>
        <p:spPr>
          <a:xfrm>
            <a:off x="3832310" y="2428484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Data Transfers &amp; Third-Party Vendor/Partner Management 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="" xmlns:a16="http://schemas.microsoft.com/office/drawing/2014/main" id="{4873C7ED-6CDA-4129-9E62-C7FBD6AC9B74}"/>
              </a:ext>
            </a:extLst>
          </p:cNvPr>
          <p:cNvSpPr/>
          <p:nvPr/>
        </p:nvSpPr>
        <p:spPr>
          <a:xfrm>
            <a:off x="5567339" y="2429655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Data Subject’s Data Protection Rights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="" xmlns:a16="http://schemas.microsoft.com/office/drawing/2014/main" id="{AEE00EF3-6728-4049-9597-2B1EFE857DD7}"/>
              </a:ext>
            </a:extLst>
          </p:cNvPr>
          <p:cNvSpPr/>
          <p:nvPr/>
        </p:nvSpPr>
        <p:spPr>
          <a:xfrm>
            <a:off x="7302368" y="2428484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Administrative, Technical &amp; Physical Safeguards</a:t>
            </a:r>
          </a:p>
        </p:txBody>
      </p:sp>
      <p:pic>
        <p:nvPicPr>
          <p:cNvPr id="72" name="Graphic 71" descr="Pause">
            <a:extLst>
              <a:ext uri="{FF2B5EF4-FFF2-40B4-BE49-F238E27FC236}">
                <a16:creationId xmlns="" xmlns:a16="http://schemas.microsoft.com/office/drawing/2014/main" id="{7D9F871F-1185-4175-90F9-1D4C793E4C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808195" y="2791029"/>
            <a:ext cx="264156" cy="264156"/>
          </a:xfrm>
          <a:prstGeom prst="rect">
            <a:avLst/>
          </a:prstGeom>
        </p:spPr>
      </p:pic>
      <p:pic>
        <p:nvPicPr>
          <p:cNvPr id="73" name="Graphic 72" descr="Puzzle">
            <a:extLst>
              <a:ext uri="{FF2B5EF4-FFF2-40B4-BE49-F238E27FC236}">
                <a16:creationId xmlns="" xmlns:a16="http://schemas.microsoft.com/office/drawing/2014/main" id="{F344141C-074C-492D-BC8A-F47E7F0E34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9402397">
            <a:off x="1489394" y="2489837"/>
            <a:ext cx="209908" cy="209908"/>
          </a:xfrm>
          <a:prstGeom prst="rect">
            <a:avLst/>
          </a:prstGeom>
        </p:spPr>
      </p:pic>
      <p:sp>
        <p:nvSpPr>
          <p:cNvPr id="82" name="Rectangle: Rounded Corners 81">
            <a:extLst>
              <a:ext uri="{FF2B5EF4-FFF2-40B4-BE49-F238E27FC236}">
                <a16:creationId xmlns="" xmlns:a16="http://schemas.microsoft.com/office/drawing/2014/main" id="{FB409365-B600-483D-830D-C11EC9566D92}"/>
              </a:ext>
            </a:extLst>
          </p:cNvPr>
          <p:cNvSpPr/>
          <p:nvPr/>
        </p:nvSpPr>
        <p:spPr>
          <a:xfrm>
            <a:off x="216277" y="3706052"/>
            <a:ext cx="1566989" cy="989247"/>
          </a:xfrm>
          <a:prstGeom prst="roundRect">
            <a:avLst/>
          </a:prstGeom>
          <a:solidFill>
            <a:srgbClr val="024BBA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Manage and Maintain Effective Controls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="" xmlns:a16="http://schemas.microsoft.com/office/drawing/2014/main" id="{06663080-B9E3-41D9-AF4F-014CF8F159B7}"/>
              </a:ext>
            </a:extLst>
          </p:cNvPr>
          <p:cNvSpPr/>
          <p:nvPr/>
        </p:nvSpPr>
        <p:spPr>
          <a:xfrm>
            <a:off x="2097281" y="3699829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Perform Privacy Impact Assessments (PIAs)</a:t>
            </a:r>
          </a:p>
        </p:txBody>
      </p:sp>
      <p:sp>
        <p:nvSpPr>
          <p:cNvPr id="90" name="Rectangle: Rounded Corners 89">
            <a:extLst>
              <a:ext uri="{FF2B5EF4-FFF2-40B4-BE49-F238E27FC236}">
                <a16:creationId xmlns="" xmlns:a16="http://schemas.microsoft.com/office/drawing/2014/main" id="{02E4040F-915A-49BC-AD7D-DFF80D2C9F6C}"/>
              </a:ext>
            </a:extLst>
          </p:cNvPr>
          <p:cNvSpPr/>
          <p:nvPr/>
        </p:nvSpPr>
        <p:spPr>
          <a:xfrm>
            <a:off x="3832310" y="3690461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Data Lifecycle Management |  Access, Retention &amp; Erasure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="" xmlns:a16="http://schemas.microsoft.com/office/drawing/2014/main" id="{30402221-1B03-48C6-BB74-E8B0412F3B27}"/>
              </a:ext>
            </a:extLst>
          </p:cNvPr>
          <p:cNvSpPr/>
          <p:nvPr/>
        </p:nvSpPr>
        <p:spPr>
          <a:xfrm>
            <a:off x="5567339" y="3691632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Maintain Data Confidentiality,</a:t>
            </a:r>
          </a:p>
          <a:p>
            <a:pPr algn="ctr"/>
            <a:r>
              <a:rPr lang="en-US" sz="1200" dirty="0">
                <a:solidFill>
                  <a:srgbClr val="024BBA"/>
                </a:solidFill>
              </a:rPr>
              <a:t>Integrity, Availability, Access &amp; Resilience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="" xmlns:a16="http://schemas.microsoft.com/office/drawing/2014/main" id="{C5BE6214-6CA1-4870-A6E8-88239F05115A}"/>
              </a:ext>
            </a:extLst>
          </p:cNvPr>
          <p:cNvSpPr/>
          <p:nvPr/>
        </p:nvSpPr>
        <p:spPr>
          <a:xfrm>
            <a:off x="7302368" y="3690461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Breach Monitoring &amp; Notification | Incident Management</a:t>
            </a:r>
          </a:p>
        </p:txBody>
      </p:sp>
      <p:pic>
        <p:nvPicPr>
          <p:cNvPr id="95" name="Graphic 94" descr="Pause">
            <a:extLst>
              <a:ext uri="{FF2B5EF4-FFF2-40B4-BE49-F238E27FC236}">
                <a16:creationId xmlns="" xmlns:a16="http://schemas.microsoft.com/office/drawing/2014/main" id="{6ADB97DD-2ACB-4F59-AF4A-27D5A9FCB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808195" y="4053006"/>
            <a:ext cx="264156" cy="264156"/>
          </a:xfrm>
          <a:prstGeom prst="rect">
            <a:avLst/>
          </a:prstGeom>
        </p:spPr>
      </p:pic>
      <p:pic>
        <p:nvPicPr>
          <p:cNvPr id="98" name="Graphic 97" descr="Puzzle">
            <a:extLst>
              <a:ext uri="{FF2B5EF4-FFF2-40B4-BE49-F238E27FC236}">
                <a16:creationId xmlns="" xmlns:a16="http://schemas.microsoft.com/office/drawing/2014/main" id="{116A7D78-4C22-4313-B29A-7C39A1CCC8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4574990">
            <a:off x="1489394" y="3751814"/>
            <a:ext cx="209908" cy="209908"/>
          </a:xfrm>
          <a:prstGeom prst="rect">
            <a:avLst/>
          </a:prstGeom>
        </p:spPr>
      </p:pic>
      <p:sp>
        <p:nvSpPr>
          <p:cNvPr id="120" name="Rectangle: Rounded Corners 119">
            <a:extLst>
              <a:ext uri="{FF2B5EF4-FFF2-40B4-BE49-F238E27FC236}">
                <a16:creationId xmlns="" xmlns:a16="http://schemas.microsoft.com/office/drawing/2014/main" id="{3943EBCD-48F8-4474-B8A3-4F71A0430F85}"/>
              </a:ext>
            </a:extLst>
          </p:cNvPr>
          <p:cNvSpPr/>
          <p:nvPr/>
        </p:nvSpPr>
        <p:spPr>
          <a:xfrm>
            <a:off x="216277" y="4925102"/>
            <a:ext cx="1566989" cy="989247"/>
          </a:xfrm>
          <a:prstGeom prst="roundRect">
            <a:avLst/>
          </a:prstGeom>
          <a:solidFill>
            <a:srgbClr val="024BBA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Demonstrate Ongoing Compliance and adherence</a:t>
            </a: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="" xmlns:a16="http://schemas.microsoft.com/office/drawing/2014/main" id="{36C063B9-650F-497F-AB2B-59BA3F112A84}"/>
              </a:ext>
            </a:extLst>
          </p:cNvPr>
          <p:cNvSpPr/>
          <p:nvPr/>
        </p:nvSpPr>
        <p:spPr>
          <a:xfrm>
            <a:off x="2097281" y="4918879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Ongoing Evaluation of Policies, Control and Process Effectiveness</a:t>
            </a:r>
          </a:p>
        </p:txBody>
      </p:sp>
      <p:sp>
        <p:nvSpPr>
          <p:cNvPr id="122" name="Rectangle: Rounded Corners 121">
            <a:extLst>
              <a:ext uri="{FF2B5EF4-FFF2-40B4-BE49-F238E27FC236}">
                <a16:creationId xmlns="" xmlns:a16="http://schemas.microsoft.com/office/drawing/2014/main" id="{AB60E061-408C-4D51-AED8-39188A4C7F4D}"/>
              </a:ext>
            </a:extLst>
          </p:cNvPr>
          <p:cNvSpPr/>
          <p:nvPr/>
        </p:nvSpPr>
        <p:spPr>
          <a:xfrm>
            <a:off x="3832310" y="4909511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Audit/Compliance Reporting | Internal &amp; External</a:t>
            </a: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="" xmlns:a16="http://schemas.microsoft.com/office/drawing/2014/main" id="{F7C3808C-6D95-4819-8A14-E1A8A8FBB1EA}"/>
              </a:ext>
            </a:extLst>
          </p:cNvPr>
          <p:cNvSpPr/>
          <p:nvPr/>
        </p:nvSpPr>
        <p:spPr>
          <a:xfrm>
            <a:off x="5567339" y="4910682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Maintain Privacy Policy/Notice </a:t>
            </a: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="" xmlns:a16="http://schemas.microsoft.com/office/drawing/2014/main" id="{C558FD31-F809-4DFD-BDDF-E053C83B8C42}"/>
              </a:ext>
            </a:extLst>
          </p:cNvPr>
          <p:cNvSpPr/>
          <p:nvPr/>
        </p:nvSpPr>
        <p:spPr>
          <a:xfrm>
            <a:off x="7302368" y="4909511"/>
            <a:ext cx="1611647" cy="98924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024BBA"/>
                </a:solidFill>
              </a:rPr>
              <a:t>Provide Independent Dispute Resolution Mechanism for EU data subjects </a:t>
            </a:r>
          </a:p>
        </p:txBody>
      </p:sp>
      <p:pic>
        <p:nvPicPr>
          <p:cNvPr id="125" name="Graphic 124" descr="Pause">
            <a:extLst>
              <a:ext uri="{FF2B5EF4-FFF2-40B4-BE49-F238E27FC236}">
                <a16:creationId xmlns="" xmlns:a16="http://schemas.microsoft.com/office/drawing/2014/main" id="{EB74EF10-318F-4837-AA1B-3026D6A896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1808195" y="5272056"/>
            <a:ext cx="264156" cy="264156"/>
          </a:xfrm>
          <a:prstGeom prst="rect">
            <a:avLst/>
          </a:prstGeom>
        </p:spPr>
      </p:pic>
      <p:pic>
        <p:nvPicPr>
          <p:cNvPr id="126" name="Graphic 125" descr="Puzzle">
            <a:extLst>
              <a:ext uri="{FF2B5EF4-FFF2-40B4-BE49-F238E27FC236}">
                <a16:creationId xmlns="" xmlns:a16="http://schemas.microsoft.com/office/drawing/2014/main" id="{AC31FF6F-96C1-4907-BBFF-731437F661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1897975">
            <a:off x="1489394" y="4970864"/>
            <a:ext cx="209908" cy="209908"/>
          </a:xfrm>
          <a:prstGeom prst="rect">
            <a:avLst/>
          </a:prstGeom>
        </p:spPr>
      </p:pic>
      <p:cxnSp>
        <p:nvCxnSpPr>
          <p:cNvPr id="129" name="Straight Connector 128">
            <a:extLst>
              <a:ext uri="{FF2B5EF4-FFF2-40B4-BE49-F238E27FC236}">
                <a16:creationId xmlns="" xmlns:a16="http://schemas.microsoft.com/office/drawing/2014/main" id="{27CE19AE-6925-488D-889B-A6304C33FCB0}"/>
              </a:ext>
            </a:extLst>
          </p:cNvPr>
          <p:cNvCxnSpPr>
            <a:cxnSpLocks/>
          </p:cNvCxnSpPr>
          <p:nvPr/>
        </p:nvCxnSpPr>
        <p:spPr>
          <a:xfrm>
            <a:off x="380120" y="2323826"/>
            <a:ext cx="8154867" cy="0"/>
          </a:xfrm>
          <a:prstGeom prst="line">
            <a:avLst/>
          </a:prstGeom>
          <a:ln>
            <a:solidFill>
              <a:srgbClr val="FCD9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="" xmlns:a16="http://schemas.microsoft.com/office/drawing/2014/main" id="{98EA9BBB-D2C8-466D-A433-78F8A5CCA33E}"/>
              </a:ext>
            </a:extLst>
          </p:cNvPr>
          <p:cNvCxnSpPr>
            <a:cxnSpLocks/>
          </p:cNvCxnSpPr>
          <p:nvPr/>
        </p:nvCxnSpPr>
        <p:spPr>
          <a:xfrm>
            <a:off x="362446" y="3569126"/>
            <a:ext cx="8154867" cy="0"/>
          </a:xfrm>
          <a:prstGeom prst="line">
            <a:avLst/>
          </a:prstGeom>
          <a:ln>
            <a:solidFill>
              <a:srgbClr val="FCD9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="" xmlns:a16="http://schemas.microsoft.com/office/drawing/2014/main" id="{AEFDDC9E-7E8C-4CD2-A081-36621AA83873}"/>
              </a:ext>
            </a:extLst>
          </p:cNvPr>
          <p:cNvCxnSpPr>
            <a:cxnSpLocks/>
          </p:cNvCxnSpPr>
          <p:nvPr/>
        </p:nvCxnSpPr>
        <p:spPr>
          <a:xfrm>
            <a:off x="380119" y="4791256"/>
            <a:ext cx="8154867" cy="0"/>
          </a:xfrm>
          <a:prstGeom prst="line">
            <a:avLst/>
          </a:prstGeom>
          <a:ln>
            <a:solidFill>
              <a:srgbClr val="FCD9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0" y="263509"/>
            <a:ext cx="9144000" cy="769441"/>
          </a:xfrm>
          <a:prstGeom prst="rect">
            <a:avLst/>
          </a:prstGeom>
          <a:solidFill>
            <a:schemeClr val="bg1">
              <a:alpha val="47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4400" dirty="0">
                <a:solidFill>
                  <a:srgbClr val="16419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Compliance Strategy</a:t>
            </a:r>
          </a:p>
        </p:txBody>
      </p:sp>
      <p:pic>
        <p:nvPicPr>
          <p:cNvPr id="53" name="Graphic 52" descr="Puzzle">
            <a:extLst>
              <a:ext uri="{FF2B5EF4-FFF2-40B4-BE49-F238E27FC236}">
                <a16:creationId xmlns="" xmlns:a16="http://schemas.microsoft.com/office/drawing/2014/main" id="{BB9F0D00-6DA5-480B-A916-6C5CD2DA67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985292">
            <a:off x="1420486" y="1251213"/>
            <a:ext cx="209908" cy="20990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97004" y="1183174"/>
            <a:ext cx="8717011" cy="1029104"/>
          </a:xfrm>
          <a:prstGeom prst="roundRect">
            <a:avLst/>
          </a:prstGeom>
          <a:solidFill>
            <a:srgbClr val="024BB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Assess Risks &amp; Generate Awareness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197003" y="2419418"/>
            <a:ext cx="8717011" cy="1029104"/>
          </a:xfrm>
          <a:prstGeom prst="roundRect">
            <a:avLst/>
          </a:prstGeom>
          <a:solidFill>
            <a:srgbClr val="024BB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Design &amp; Implement Controls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213494" y="3687381"/>
            <a:ext cx="8717011" cy="1029104"/>
          </a:xfrm>
          <a:prstGeom prst="roundRect">
            <a:avLst/>
          </a:prstGeom>
          <a:solidFill>
            <a:srgbClr val="024BB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Manage &amp; Maintain Controls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197002" y="4912584"/>
            <a:ext cx="8717011" cy="1029104"/>
          </a:xfrm>
          <a:prstGeom prst="roundRect">
            <a:avLst/>
          </a:prstGeom>
          <a:solidFill>
            <a:srgbClr val="024BBA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Ongoing Compliance &amp; Adherence</a:t>
            </a:r>
          </a:p>
        </p:txBody>
      </p:sp>
    </p:spTree>
    <p:extLst>
      <p:ext uri="{BB962C8B-B14F-4D97-AF65-F5344CB8AC3E}">
        <p14:creationId xmlns:p14="http://schemas.microsoft.com/office/powerpoint/2010/main" val="273075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2" grpId="0" animBg="1"/>
      <p:bldP spid="54" grpId="0" animBg="1"/>
      <p:bldP spid="5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65"/>
          <p:cNvSpPr/>
          <p:nvPr/>
        </p:nvSpPr>
        <p:spPr>
          <a:xfrm>
            <a:off x="8374294" y="1877400"/>
            <a:ext cx="102657" cy="27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5" name="Shape 65"/>
          <p:cNvSpPr/>
          <p:nvPr/>
        </p:nvSpPr>
        <p:spPr>
          <a:xfrm>
            <a:off x="7628698" y="3653632"/>
            <a:ext cx="137858" cy="27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0" name="Shape 65"/>
          <p:cNvSpPr/>
          <p:nvPr/>
        </p:nvSpPr>
        <p:spPr>
          <a:xfrm>
            <a:off x="9574474" y="3891309"/>
            <a:ext cx="592135" cy="27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c="http://schemas.openxmlformats.org/markup-compatibility/2006" xmlns:mv="urn:schemas-microsoft-com:mac:vml"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8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0000"/>
                  <a:lumOff val="4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4" name="Picture 93" descr="/Users/randallsanders 1/Downloads/PG Logo/PG Logo Complete.png">
            <a:extLst>
              <a:ext uri="{FF2B5EF4-FFF2-40B4-BE49-F238E27FC236}">
                <a16:creationId xmlns="" xmlns:a16="http://schemas.microsoft.com/office/drawing/2014/main" id="{84EE0526-A945-4593-B110-0C731102A85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47" y="6059978"/>
            <a:ext cx="1578175" cy="727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4" descr="Image result for gdpr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755" y="508324"/>
            <a:ext cx="4226491" cy="189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2656" y="2690980"/>
            <a:ext cx="73116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24BB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Complimentary Assessment</a:t>
            </a:r>
          </a:p>
          <a:p>
            <a:pPr algn="ctr"/>
            <a:r>
              <a:rPr lang="en-US" sz="3600" dirty="0">
                <a:solidFill>
                  <a:srgbClr val="5B5B5D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https://PerpetuallyGeek.com/GDPR</a:t>
            </a:r>
            <a:endParaRPr lang="en-US" sz="3600" dirty="0">
              <a:solidFill>
                <a:srgbClr val="5B5B5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en-US" sz="3600" dirty="0">
              <a:solidFill>
                <a:srgbClr val="024BB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3600" dirty="0">
                <a:solidFill>
                  <a:srgbClr val="024BB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Questions?  info@perpetuallygeek.com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FA922FC-B708-4541-B8F6-4708BBA26FC0}"/>
              </a:ext>
            </a:extLst>
          </p:cNvPr>
          <p:cNvSpPr/>
          <p:nvPr/>
        </p:nvSpPr>
        <p:spPr>
          <a:xfrm>
            <a:off x="15339358" y="11466824"/>
            <a:ext cx="106697" cy="850911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 sz="1800">
                <a:solidFill>
                  <a:srgbClr val="000000"/>
                </a:solidFill>
              </a:defRPr>
            </a:pPr>
            <a:r>
              <a:rPr kumimoji="0" lang="en-CA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Social media bottom right</a:t>
            </a: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57175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rgbClr val="000000"/>
                </a:solidFill>
              </a:defRPr>
            </a:pPr>
            <a:endParaRPr kumimoji="0" lang="en-CA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="" xmlns:a16="http://schemas.microsoft.com/office/drawing/2014/main" id="{BAA5EFCE-C797-463E-91D0-E4488AE77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1344" y="5043303"/>
            <a:ext cx="556953" cy="798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8730CABB-7B34-43BD-A83A-8EB0491EB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1344" y="5628851"/>
            <a:ext cx="55695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F417F56-ACA6-49D7-AC62-310478B87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1344" y="5857451"/>
            <a:ext cx="55695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5869568-3C2D-4B65-B2B3-F25963400E05}"/>
              </a:ext>
            </a:extLst>
          </p:cNvPr>
          <p:cNvSpPr/>
          <p:nvPr/>
        </p:nvSpPr>
        <p:spPr>
          <a:xfrm>
            <a:off x="5650364" y="6562013"/>
            <a:ext cx="3493636" cy="23126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lvl="0">
              <a:defRPr sz="1800">
                <a:solidFill>
                  <a:srgbClr val="000000"/>
                </a:solidFill>
              </a:defRPr>
            </a:pPr>
            <a:r>
              <a:rPr lang="en-CA" sz="1100" dirty="0">
                <a:solidFill>
                  <a:srgbClr val="024B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https://www.linkedin.com/company/PerpetuallyGeek</a:t>
            </a:r>
            <a:endParaRPr kumimoji="0" lang="en-CA" sz="1100" i="0" u="none" strike="noStrike" kern="1200" cap="none" spc="0" normalizeH="0" baseline="0" noProof="0" dirty="0">
              <a:ln>
                <a:noFill/>
              </a:ln>
              <a:solidFill>
                <a:srgbClr val="024BB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9" name="x_Picture 1" descr="cid:image001.png@01D35A16.2EE200E0">
            <a:extLst>
              <a:ext uri="{FF2B5EF4-FFF2-40B4-BE49-F238E27FC236}">
                <a16:creationId xmlns="" xmlns:a16="http://schemas.microsoft.com/office/drawing/2014/main" id="{30765CB0-10A1-449C-B164-50294846D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348" y="6260646"/>
            <a:ext cx="264466" cy="26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x_Picture 4" descr="cid:image002.png@01D35A16.2EE200E0">
            <a:extLst>
              <a:ext uri="{FF2B5EF4-FFF2-40B4-BE49-F238E27FC236}">
                <a16:creationId xmlns="" xmlns:a16="http://schemas.microsoft.com/office/drawing/2014/main" id="{3995E9F4-B97F-4563-848A-E8F32F9AE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348" y="6550873"/>
            <a:ext cx="264466" cy="26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6">
            <a:extLst>
              <a:ext uri="{FF2B5EF4-FFF2-40B4-BE49-F238E27FC236}">
                <a16:creationId xmlns="" xmlns:a16="http://schemas.microsoft.com/office/drawing/2014/main" id="{36586E83-2B18-43E8-AF6C-212CCBFC0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5266" y="5737921"/>
            <a:ext cx="651933" cy="32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7">
            <a:extLst>
              <a:ext uri="{FF2B5EF4-FFF2-40B4-BE49-F238E27FC236}">
                <a16:creationId xmlns="" xmlns:a16="http://schemas.microsoft.com/office/drawing/2014/main" id="{98E699D5-4010-4C40-9A0D-AC5477E57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5266" y="6182315"/>
            <a:ext cx="65193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 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A90F3E27-3A14-43B3-82B6-A41F8D0F36D8}"/>
              </a:ext>
            </a:extLst>
          </p:cNvPr>
          <p:cNvSpPr/>
          <p:nvPr/>
        </p:nvSpPr>
        <p:spPr>
          <a:xfrm>
            <a:off x="5650362" y="6260646"/>
            <a:ext cx="1715637" cy="26446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lvl="0">
              <a:defRPr sz="1800">
                <a:solidFill>
                  <a:srgbClr val="000000"/>
                </a:solidFill>
              </a:defRPr>
            </a:pPr>
            <a:r>
              <a:rPr kumimoji="0" lang="en-CA" sz="1100" i="0" u="none" strike="noStrike" kern="1200" cap="none" spc="0" normalizeH="0" baseline="0" noProof="0" dirty="0">
                <a:ln>
                  <a:noFill/>
                </a:ln>
                <a:solidFill>
                  <a:srgbClr val="024BB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@PerpetuallyGeek</a:t>
            </a:r>
            <a:endParaRPr lang="en-CA" sz="1100" dirty="0">
              <a:solidFill>
                <a:srgbClr val="024BB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71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607344"/>
            <a:ext cx="6858000" cy="58936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GDPR:  Some Key Points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161110"/>
            <a:ext cx="6858000" cy="1987361"/>
          </a:xfrm>
        </p:spPr>
        <p:txBody>
          <a:bodyPr>
            <a:normAutofit/>
          </a:bodyPr>
          <a:lstStyle/>
          <a:p>
            <a:pPr marL="257175" indent="-257175" algn="l">
              <a:buFont typeface="Arial" charset="0"/>
              <a:buChar char="•"/>
            </a:pPr>
            <a:endParaRPr lang="en-US" dirty="0" smtClean="0"/>
          </a:p>
          <a:p>
            <a:r>
              <a:rPr lang="en-US" dirty="0" smtClean="0"/>
              <a:t>William Saffady</a:t>
            </a:r>
          </a:p>
          <a:p>
            <a:r>
              <a:rPr lang="en-US" dirty="0" err="1" smtClean="0"/>
              <a:t>www.saffady.com</a:t>
            </a:r>
            <a:endParaRPr lang="en-US" dirty="0" smtClean="0"/>
          </a:p>
          <a:p>
            <a:r>
              <a:rPr lang="en-US" dirty="0" smtClean="0"/>
              <a:t>Email:  </a:t>
            </a:r>
            <a:r>
              <a:rPr lang="en-US" dirty="0" err="1" smtClean="0"/>
              <a:t>wsaffady@saffady.com</a:t>
            </a:r>
            <a:endParaRPr lang="en-US" dirty="0" smtClean="0"/>
          </a:p>
          <a:p>
            <a:pPr marL="257175" indent="-257175" algn="l">
              <a:buFont typeface="Arial" charset="0"/>
              <a:buChar char="•"/>
            </a:pPr>
            <a:endParaRPr lang="en-US" dirty="0" smtClean="0"/>
          </a:p>
          <a:p>
            <a:pPr marL="257175" indent="-257175" algn="l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598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100" dirty="0"/>
              <a:t>GDPR Background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Approved by EU Parliament in April 2016 to take effect on May 25, 2018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Standardizes protection of personal data across EU member states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Replaces national transpositions of EU Data </a:t>
            </a:r>
            <a:r>
              <a:rPr lang="en-US" dirty="0"/>
              <a:t>P</a:t>
            </a:r>
            <a:r>
              <a:rPr lang="en-US" dirty="0" smtClean="0"/>
              <a:t>rotection Directive 95/46/EC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/>
              <a:t>D</a:t>
            </a:r>
            <a:r>
              <a:rPr lang="en-US" dirty="0" smtClean="0"/>
              <a:t>oes not require enabling legislation by national governments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In force immediately in EU member states on specified date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Scope is limited to processing of personal data -- criminal history data, anonymous data, pseudonymous data excluded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Applies to personal data in electronic and non-electronic form</a:t>
            </a:r>
          </a:p>
          <a:p>
            <a:pPr marL="257175" indent="-257175" algn="l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268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100" dirty="0"/>
              <a:t>What is Personal Data?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Somewhat broader definition than Directive 95/46/EC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Any information relating to an identified or identifiable natural person—the data subject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Includes names and numeric identifiers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Encompasses physical, physiological, genetic, mental, economic, cultural, or social identity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Includes location data and online identifiers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“Sensitive” personal data reveals racial or ethnic origin, political opinions, religious or philosophical beliefs, trade-union membership, data about sexual orientation, genetic data, biometric data </a:t>
            </a:r>
          </a:p>
        </p:txBody>
      </p:sp>
    </p:spTree>
    <p:extLst>
      <p:ext uri="{BB962C8B-B14F-4D97-AF65-F5344CB8AC3E}">
        <p14:creationId xmlns:p14="http://schemas.microsoft.com/office/powerpoint/2010/main" val="2033305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100" dirty="0"/>
              <a:t>Who is subject to the GDPR?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Organizations established in an EU member state that process personal data, regardless of where the processing occurs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Organizations established outside the EU that process personal data of EU residents when offering them goods or services for a fee or free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Organizations established outside the EU that process personal data to monitor the behavior of EU residents – for example, to profile individuals, possibly to track web activity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Data controller vs. data processor</a:t>
            </a:r>
          </a:p>
        </p:txBody>
      </p:sp>
    </p:spTree>
    <p:extLst>
      <p:ext uri="{BB962C8B-B14F-4D97-AF65-F5344CB8AC3E}">
        <p14:creationId xmlns:p14="http://schemas.microsoft.com/office/powerpoint/2010/main" val="2493173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100" dirty="0" smtClean="0"/>
              <a:t>Data </a:t>
            </a:r>
            <a:r>
              <a:rPr lang="en-US" sz="2100" dirty="0"/>
              <a:t>protection principles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Transparent processing of personal data limited to stated purpose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Personal data collection and processing limited to the minimum necessary for stated purpose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Personal data must be accurate and up to date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Personal data not retained longer than necessary for intended purpose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Personal data must be protected against unauthorized processing, loss, destruction, damage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Privacy by design: data protection to be considered at outset of system design not as an addition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Data controller is accountable for compliance</a:t>
            </a:r>
          </a:p>
        </p:txBody>
      </p:sp>
    </p:spTree>
    <p:extLst>
      <p:ext uri="{BB962C8B-B14F-4D97-AF65-F5344CB8AC3E}">
        <p14:creationId xmlns:p14="http://schemas.microsoft.com/office/powerpoint/2010/main" val="1038976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100" dirty="0"/>
              <a:t>Rights of Data Subject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Access to basic information about data controller, reasons for processing personal data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Access to information about categories of data being processed, recipients with whom data is shared, retention period for data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Right to erasure of personal data no longer needed for original purpose 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Right to rectify inaccurate or incomplete personal data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Right to object to or restrict processing of inaccurate data or in other circumstances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Right to receive a copy of personal data in commonly used format</a:t>
            </a:r>
          </a:p>
        </p:txBody>
      </p:sp>
    </p:spTree>
    <p:extLst>
      <p:ext uri="{BB962C8B-B14F-4D97-AF65-F5344CB8AC3E}">
        <p14:creationId xmlns:p14="http://schemas.microsoft.com/office/powerpoint/2010/main" val="2533369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100" dirty="0"/>
              <a:t>Cross-Border Data Transfers Permitted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7175" indent="-257175" algn="l">
              <a:buFont typeface="Arial" charset="0"/>
              <a:buChar char="•"/>
            </a:pPr>
            <a:r>
              <a:rPr lang="en-US" dirty="0"/>
              <a:t>W</a:t>
            </a:r>
            <a:r>
              <a:rPr lang="en-US" dirty="0" smtClean="0"/>
              <a:t>ithin European Economic Area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/>
              <a:t>T</a:t>
            </a:r>
            <a:r>
              <a:rPr lang="en-US" dirty="0" smtClean="0"/>
              <a:t>o other countries with adequate level of protection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/>
              <a:t>W</a:t>
            </a:r>
            <a:r>
              <a:rPr lang="en-US" dirty="0" smtClean="0"/>
              <a:t>ithin corporate group based on binding corporate rules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Based on contractual clauses that ensure protection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With explicit consent of data subject having been informed of possible risk of transfer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When necessary to fulfill a contract between data controller and data subject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In the public interest or vital interest of the data subject</a:t>
            </a:r>
          </a:p>
          <a:p>
            <a:pPr marL="257175" indent="-257175" algn="l">
              <a:buFont typeface="Arial" charset="0"/>
              <a:buChar char="•"/>
            </a:pPr>
            <a:r>
              <a:rPr lang="en-US" dirty="0" smtClean="0"/>
              <a:t>To establish, exercise, or defend legal claims</a:t>
            </a:r>
          </a:p>
        </p:txBody>
      </p:sp>
    </p:spTree>
    <p:extLst>
      <p:ext uri="{BB962C8B-B14F-4D97-AF65-F5344CB8AC3E}">
        <p14:creationId xmlns:p14="http://schemas.microsoft.com/office/powerpoint/2010/main" val="5919640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11619</TotalTime>
  <Words>1567</Words>
  <Application>Microsoft Office PowerPoint</Application>
  <PresentationFormat>On-screen Show (4:3)</PresentationFormat>
  <Paragraphs>253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Solstice</vt:lpstr>
      <vt:lpstr>GENERAL DATA PROTECTION REGULATION (GDPR)  PANEL DISCUSSION</vt:lpstr>
      <vt:lpstr>Our Panel</vt:lpstr>
      <vt:lpstr>GDPR:  Some Key Points</vt:lpstr>
      <vt:lpstr>GDPR Background</vt:lpstr>
      <vt:lpstr>What is Personal Data?</vt:lpstr>
      <vt:lpstr>Who is subject to the GDPR?</vt:lpstr>
      <vt:lpstr>Data protection principles</vt:lpstr>
      <vt:lpstr>Rights of Data Subject</vt:lpstr>
      <vt:lpstr>Cross-Border Data Transfers Permitted</vt:lpstr>
      <vt:lpstr>What is the Global Data Protection Regulation (GDPR)?</vt:lpstr>
      <vt:lpstr>Key Highlights of GDPR</vt:lpstr>
      <vt:lpstr>Important Concepts Under the GDPR for Record Managers</vt:lpstr>
      <vt:lpstr>Important Concepts Under the GDPR for Record Managers</vt:lpstr>
      <vt:lpstr>Creation of New Records</vt:lpstr>
      <vt:lpstr>What do you need to do?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Avis Budget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Robinson</dc:creator>
  <cp:lastModifiedBy>JC</cp:lastModifiedBy>
  <cp:revision>219</cp:revision>
  <cp:lastPrinted>2016-09-08T09:11:19Z</cp:lastPrinted>
  <dcterms:created xsi:type="dcterms:W3CDTF">2014-06-13T08:10:15Z</dcterms:created>
  <dcterms:modified xsi:type="dcterms:W3CDTF">2017-11-13T16:45:36Z</dcterms:modified>
</cp:coreProperties>
</file>